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2" r:id="rId1"/>
  </p:sldMasterIdLst>
  <p:sldIdLst>
    <p:sldId id="256" r:id="rId2"/>
    <p:sldId id="261" r:id="rId3"/>
    <p:sldId id="260" r:id="rId4"/>
    <p:sldId id="284" r:id="rId5"/>
    <p:sldId id="258" r:id="rId6"/>
    <p:sldId id="267" r:id="rId7"/>
    <p:sldId id="266" r:id="rId8"/>
    <p:sldId id="265" r:id="rId9"/>
    <p:sldId id="269" r:id="rId10"/>
    <p:sldId id="268" r:id="rId11"/>
    <p:sldId id="270" r:id="rId12"/>
    <p:sldId id="271" r:id="rId13"/>
    <p:sldId id="274" r:id="rId14"/>
    <p:sldId id="276" r:id="rId15"/>
    <p:sldId id="278" r:id="rId16"/>
    <p:sldId id="312" r:id="rId17"/>
    <p:sldId id="280" r:id="rId18"/>
    <p:sldId id="291" r:id="rId19"/>
    <p:sldId id="292" r:id="rId20"/>
    <p:sldId id="293" r:id="rId21"/>
    <p:sldId id="294" r:id="rId22"/>
    <p:sldId id="295" r:id="rId23"/>
    <p:sldId id="322" r:id="rId24"/>
    <p:sldId id="314" r:id="rId25"/>
    <p:sldId id="296" r:id="rId26"/>
    <p:sldId id="321" r:id="rId27"/>
    <p:sldId id="315" r:id="rId28"/>
    <p:sldId id="316" r:id="rId29"/>
    <p:sldId id="318" r:id="rId30"/>
    <p:sldId id="302" r:id="rId31"/>
    <p:sldId id="301" r:id="rId32"/>
    <p:sldId id="303" r:id="rId33"/>
    <p:sldId id="305" r:id="rId34"/>
    <p:sldId id="304" r:id="rId35"/>
    <p:sldId id="306" r:id="rId36"/>
    <p:sldId id="307" r:id="rId3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EDE7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C349EB8-51AB-41A9-A9C9-C1A1E63B8D16}" v="4996" dt="2018-12-04T21:30:51.959"/>
    <p1510:client id="{53FEC0D3-1DD4-41C3-C3C3-AEDD3AFF46EE}" v="135" dt="2018-12-04T04:19:16.45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68" d="100"/>
          <a:sy n="68" d="100"/>
        </p:scale>
        <p:origin x="6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810A462-30EF-4ADE-9CBC-0B739B282F0A}" type="doc">
      <dgm:prSet loTypeId="urn:microsoft.com/office/officeart/2005/8/layout/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035B4C3-F404-4B35-BB02-4A41D7796706}">
      <dgm:prSet phldrT="[Text]"/>
      <dgm:spPr/>
      <dgm:t>
        <a:bodyPr/>
        <a:lstStyle/>
        <a:p>
          <a:r>
            <a:rPr lang="en-US" sz="3000">
              <a:solidFill>
                <a:srgbClr val="000000"/>
              </a:solidFill>
              <a:latin typeface="Copperplate Gothic Bold"/>
              <a:cs typeface="Aharoni"/>
            </a:rPr>
            <a:t>AVS Prototype on Raspberry Pi</a:t>
          </a:r>
          <a:endParaRPr lang="en-US" sz="3000">
            <a:solidFill>
              <a:srgbClr val="010000"/>
            </a:solidFill>
            <a:latin typeface="Copperplate Gothic Bold"/>
            <a:cs typeface="Aharoni"/>
          </a:endParaRPr>
        </a:p>
      </dgm:t>
    </dgm:pt>
    <dgm:pt modelId="{14275CE7-3959-4672-B34E-528EA42F7834}" type="parTrans" cxnId="{30266A1F-5A0B-4C88-80E6-44AE4F2088B7}">
      <dgm:prSet/>
      <dgm:spPr/>
      <dgm:t>
        <a:bodyPr/>
        <a:lstStyle/>
        <a:p>
          <a:endParaRPr lang="en-US"/>
        </a:p>
      </dgm:t>
    </dgm:pt>
    <dgm:pt modelId="{1358074D-16C6-45E4-B828-87E50D7BC02A}" type="sibTrans" cxnId="{30266A1F-5A0B-4C88-80E6-44AE4F2088B7}">
      <dgm:prSet/>
      <dgm:spPr/>
      <dgm:t>
        <a:bodyPr/>
        <a:lstStyle/>
        <a:p>
          <a:endParaRPr lang="en-US"/>
        </a:p>
      </dgm:t>
    </dgm:pt>
    <dgm:pt modelId="{E2E78D90-1CEF-4ADB-83F1-CF0ABACA22E7}">
      <dgm:prSet phldrT="[Text]"/>
      <dgm:spPr/>
      <dgm:t>
        <a:bodyPr/>
        <a:lstStyle/>
        <a:p>
          <a:r>
            <a:rPr lang="en-US">
              <a:solidFill>
                <a:srgbClr val="000000"/>
              </a:solidFill>
              <a:latin typeface="Copperplate Gothic Bold"/>
              <a:cs typeface="Calibri Light"/>
            </a:rPr>
            <a:t>Remote Control Design</a:t>
          </a:r>
        </a:p>
      </dgm:t>
    </dgm:pt>
    <dgm:pt modelId="{08351ED5-207B-494C-B107-A751B9FCCC10}" type="parTrans" cxnId="{D51BCB89-548F-4C8F-A7E4-A156B1F8D018}">
      <dgm:prSet/>
      <dgm:spPr/>
      <dgm:t>
        <a:bodyPr/>
        <a:lstStyle/>
        <a:p>
          <a:endParaRPr lang="en-US"/>
        </a:p>
      </dgm:t>
    </dgm:pt>
    <dgm:pt modelId="{7BE1EB9C-F09D-4EF0-B901-77AE429B4316}" type="sibTrans" cxnId="{D51BCB89-548F-4C8F-A7E4-A156B1F8D018}">
      <dgm:prSet/>
      <dgm:spPr/>
      <dgm:t>
        <a:bodyPr/>
        <a:lstStyle/>
        <a:p>
          <a:endParaRPr lang="en-US"/>
        </a:p>
      </dgm:t>
    </dgm:pt>
    <dgm:pt modelId="{127816E9-A126-420B-8A31-EA0AED3550AA}">
      <dgm:prSet phldrT="[Text]"/>
      <dgm:spPr/>
      <dgm:t>
        <a:bodyPr/>
        <a:lstStyle/>
        <a:p>
          <a:r>
            <a:rPr lang="en-US">
              <a:solidFill>
                <a:srgbClr val="000000"/>
              </a:solidFill>
              <a:latin typeface="Copperplate Gothic Bold"/>
              <a:cs typeface="Calibri Light"/>
            </a:rPr>
            <a:t>Alexa Skill Program</a:t>
          </a:r>
        </a:p>
      </dgm:t>
    </dgm:pt>
    <dgm:pt modelId="{EACFF02A-8310-404B-B121-F19B19D07393}" type="parTrans" cxnId="{93EC7911-AB39-4B82-9B25-381EEDB96007}">
      <dgm:prSet/>
      <dgm:spPr/>
      <dgm:t>
        <a:bodyPr/>
        <a:lstStyle/>
        <a:p>
          <a:endParaRPr lang="en-US"/>
        </a:p>
      </dgm:t>
    </dgm:pt>
    <dgm:pt modelId="{32237F8F-CF31-486C-803F-2680D75DF416}" type="sibTrans" cxnId="{93EC7911-AB39-4B82-9B25-381EEDB96007}">
      <dgm:prSet/>
      <dgm:spPr/>
      <dgm:t>
        <a:bodyPr/>
        <a:lstStyle/>
        <a:p>
          <a:endParaRPr lang="en-US"/>
        </a:p>
      </dgm:t>
    </dgm:pt>
    <dgm:pt modelId="{F0336F8C-60B2-408D-BA1A-87DED75B09A3}">
      <dgm:prSet phldrT="[Text]"/>
      <dgm:spPr/>
      <dgm:t>
        <a:bodyPr/>
        <a:lstStyle/>
        <a:p>
          <a:r>
            <a:rPr lang="en-US">
              <a:solidFill>
                <a:srgbClr val="000000"/>
              </a:solidFill>
              <a:latin typeface="Copperplate Gothic Bold"/>
              <a:cs typeface="Calibri Light"/>
            </a:rPr>
            <a:t>Data Channel for Television, Temperature, and Lights</a:t>
          </a:r>
        </a:p>
      </dgm:t>
    </dgm:pt>
    <dgm:pt modelId="{71168798-3D98-4790-866C-0B1E4DF73CBC}" type="parTrans" cxnId="{475CE8A3-60A9-4225-A7DD-1874215D0475}">
      <dgm:prSet/>
      <dgm:spPr/>
      <dgm:t>
        <a:bodyPr/>
        <a:lstStyle/>
        <a:p>
          <a:endParaRPr lang="en-US"/>
        </a:p>
      </dgm:t>
    </dgm:pt>
    <dgm:pt modelId="{BE09110E-296E-47E0-A822-8A43DA2AAD06}" type="sibTrans" cxnId="{475CE8A3-60A9-4225-A7DD-1874215D0475}">
      <dgm:prSet/>
      <dgm:spPr/>
      <dgm:t>
        <a:bodyPr/>
        <a:lstStyle/>
        <a:p>
          <a:endParaRPr lang="en-US"/>
        </a:p>
      </dgm:t>
    </dgm:pt>
    <dgm:pt modelId="{BE56DCAE-FEF0-41E3-AE65-D6EFC0133AFB}">
      <dgm:prSet phldrT="[Text]"/>
      <dgm:spPr/>
      <dgm:t>
        <a:bodyPr/>
        <a:lstStyle/>
        <a:p>
          <a:r>
            <a:rPr lang="en-US">
              <a:solidFill>
                <a:srgbClr val="000000"/>
              </a:solidFill>
              <a:latin typeface="Copperplate Gothic Bold"/>
              <a:cs typeface="Calibri Light"/>
            </a:rPr>
            <a:t>Temperature Control Design</a:t>
          </a:r>
        </a:p>
      </dgm:t>
    </dgm:pt>
    <dgm:pt modelId="{BDD0DFFC-3F14-4D1F-9A80-FE0313C4B159}" type="parTrans" cxnId="{E447DE21-8C60-46C2-BB59-CBF191EFE9B6}">
      <dgm:prSet/>
      <dgm:spPr/>
      <dgm:t>
        <a:bodyPr/>
        <a:lstStyle/>
        <a:p>
          <a:endParaRPr lang="en-US"/>
        </a:p>
      </dgm:t>
    </dgm:pt>
    <dgm:pt modelId="{1C698265-90D2-49FC-9C20-D1713B56BF6E}" type="sibTrans" cxnId="{E447DE21-8C60-46C2-BB59-CBF191EFE9B6}">
      <dgm:prSet/>
      <dgm:spPr/>
      <dgm:t>
        <a:bodyPr/>
        <a:lstStyle/>
        <a:p>
          <a:endParaRPr lang="en-US"/>
        </a:p>
      </dgm:t>
    </dgm:pt>
    <dgm:pt modelId="{FDF009C2-9321-40AC-90A1-886BFAD526EF}">
      <dgm:prSet phldrT="[Text]"/>
      <dgm:spPr/>
      <dgm:t>
        <a:bodyPr/>
        <a:lstStyle/>
        <a:p>
          <a:r>
            <a:rPr lang="en-US">
              <a:solidFill>
                <a:srgbClr val="000000"/>
              </a:solidFill>
              <a:latin typeface="Copperplate Gothic Bold"/>
              <a:cs typeface="Calibri Light"/>
            </a:rPr>
            <a:t>AWS Lambda Program</a:t>
          </a:r>
        </a:p>
      </dgm:t>
    </dgm:pt>
    <dgm:pt modelId="{CEFBD683-2A98-4765-AC4A-4DCCDF382A9A}" type="parTrans" cxnId="{998827E5-7495-4C0B-9939-C50458C1E7F6}">
      <dgm:prSet/>
      <dgm:spPr/>
      <dgm:t>
        <a:bodyPr/>
        <a:lstStyle/>
        <a:p>
          <a:endParaRPr lang="en-US"/>
        </a:p>
      </dgm:t>
    </dgm:pt>
    <dgm:pt modelId="{A76A42AE-6EDB-46DD-9830-990E3E888937}" type="sibTrans" cxnId="{998827E5-7495-4C0B-9939-C50458C1E7F6}">
      <dgm:prSet/>
      <dgm:spPr/>
      <dgm:t>
        <a:bodyPr/>
        <a:lstStyle/>
        <a:p>
          <a:endParaRPr lang="en-US"/>
        </a:p>
      </dgm:t>
    </dgm:pt>
    <dgm:pt modelId="{1368562C-02D0-4BA7-BD9A-BB7B8A74CF49}">
      <dgm:prSet phldrT="[Text]"/>
      <dgm:spPr/>
      <dgm:t>
        <a:bodyPr/>
        <a:lstStyle/>
        <a:p>
          <a:r>
            <a:rPr lang="en-US" dirty="0">
              <a:solidFill>
                <a:srgbClr val="000000"/>
              </a:solidFill>
              <a:latin typeface="Copperplate Gothic Bold"/>
              <a:cs typeface="Calibri Light"/>
            </a:rPr>
            <a:t>Open/Close Sensing Design</a:t>
          </a:r>
        </a:p>
      </dgm:t>
    </dgm:pt>
    <dgm:pt modelId="{BA8B17A9-5202-4413-8994-A789A5A656FD}" type="parTrans" cxnId="{C930753F-B05A-483B-B100-4011BFA899E6}">
      <dgm:prSet/>
      <dgm:spPr/>
      <dgm:t>
        <a:bodyPr/>
        <a:lstStyle/>
        <a:p>
          <a:endParaRPr lang="en-US"/>
        </a:p>
      </dgm:t>
    </dgm:pt>
    <dgm:pt modelId="{5ED030EC-63EE-43B7-ACF2-7B3A6A087683}" type="sibTrans" cxnId="{C930753F-B05A-483B-B100-4011BFA899E6}">
      <dgm:prSet/>
      <dgm:spPr/>
      <dgm:t>
        <a:bodyPr/>
        <a:lstStyle/>
        <a:p>
          <a:endParaRPr lang="en-US"/>
        </a:p>
      </dgm:t>
    </dgm:pt>
    <dgm:pt modelId="{C66936F6-B534-469C-83CC-5A4F46466BAA}">
      <dgm:prSet phldrT="[Text]"/>
      <dgm:spPr/>
      <dgm:t>
        <a:bodyPr/>
        <a:lstStyle/>
        <a:p>
          <a:r>
            <a:rPr lang="en-US">
              <a:solidFill>
                <a:srgbClr val="000000"/>
              </a:solidFill>
              <a:latin typeface="Copperplate Gothic Bold"/>
              <a:cs typeface="Calibri Light"/>
            </a:rPr>
            <a:t>Light Control Design</a:t>
          </a:r>
        </a:p>
      </dgm:t>
    </dgm:pt>
    <dgm:pt modelId="{2E3C18AE-E69C-4C57-8680-06CA235F3FC2}" type="parTrans" cxnId="{61DFEE10-2E9C-4BE7-9297-96511B33C652}">
      <dgm:prSet/>
      <dgm:spPr/>
      <dgm:t>
        <a:bodyPr/>
        <a:lstStyle/>
        <a:p>
          <a:endParaRPr lang="en-US"/>
        </a:p>
      </dgm:t>
    </dgm:pt>
    <dgm:pt modelId="{B2781005-7EB6-4EFD-BEA3-34993AA64F84}" type="sibTrans" cxnId="{61DFEE10-2E9C-4BE7-9297-96511B33C652}">
      <dgm:prSet/>
      <dgm:spPr/>
      <dgm:t>
        <a:bodyPr/>
        <a:lstStyle/>
        <a:p>
          <a:endParaRPr lang="en-US"/>
        </a:p>
      </dgm:t>
    </dgm:pt>
    <dgm:pt modelId="{83162BAC-4EA4-4281-BDC7-54F270736A7E}">
      <dgm:prSet phldrT="[Text]"/>
      <dgm:spPr/>
      <dgm:t>
        <a:bodyPr/>
        <a:lstStyle/>
        <a:p>
          <a:r>
            <a:rPr lang="en-US">
              <a:solidFill>
                <a:srgbClr val="000000"/>
              </a:solidFill>
              <a:latin typeface="Copperplate Gothic Bold"/>
              <a:cs typeface="Calibri Light"/>
            </a:rPr>
            <a:t>Power Calculation</a:t>
          </a:r>
        </a:p>
      </dgm:t>
    </dgm:pt>
    <dgm:pt modelId="{E5FDA7BB-9CA0-411C-8B5B-B92780018A2B}" type="parTrans" cxnId="{3D785D0C-13B6-4830-A857-FBA1AF0F7F08}">
      <dgm:prSet/>
      <dgm:spPr/>
      <dgm:t>
        <a:bodyPr/>
        <a:lstStyle/>
        <a:p>
          <a:endParaRPr lang="en-US"/>
        </a:p>
      </dgm:t>
    </dgm:pt>
    <dgm:pt modelId="{A929B05A-6C5C-49D6-8656-FE8AF1BEA442}" type="sibTrans" cxnId="{3D785D0C-13B6-4830-A857-FBA1AF0F7F08}">
      <dgm:prSet/>
      <dgm:spPr/>
      <dgm:t>
        <a:bodyPr/>
        <a:lstStyle/>
        <a:p>
          <a:endParaRPr lang="en-US"/>
        </a:p>
      </dgm:t>
    </dgm:pt>
    <dgm:pt modelId="{0DB966E7-5C13-4F98-9900-E3484498EBF5}">
      <dgm:prSet phldrT="[Text]"/>
      <dgm:spPr/>
      <dgm:t>
        <a:bodyPr/>
        <a:lstStyle/>
        <a:p>
          <a:r>
            <a:rPr lang="en-US">
              <a:solidFill>
                <a:srgbClr val="000000"/>
              </a:solidFill>
              <a:latin typeface="Copperplate Gothic Bold"/>
              <a:cs typeface="Calibri Light"/>
            </a:rPr>
            <a:t>Encasing Design</a:t>
          </a:r>
        </a:p>
      </dgm:t>
    </dgm:pt>
    <dgm:pt modelId="{16C70BCB-5F32-4D6C-9A0D-7CBD3A6D7E70}" type="parTrans" cxnId="{2BB77200-7863-4E8A-AB68-9DCAA699E38A}">
      <dgm:prSet/>
      <dgm:spPr/>
      <dgm:t>
        <a:bodyPr/>
        <a:lstStyle/>
        <a:p>
          <a:endParaRPr lang="en-US"/>
        </a:p>
      </dgm:t>
    </dgm:pt>
    <dgm:pt modelId="{33BFB062-3E64-4661-9FFC-96B80144F128}" type="sibTrans" cxnId="{2BB77200-7863-4E8A-AB68-9DCAA699E38A}">
      <dgm:prSet/>
      <dgm:spPr/>
      <dgm:t>
        <a:bodyPr/>
        <a:lstStyle/>
        <a:p>
          <a:endParaRPr lang="en-US"/>
        </a:p>
      </dgm:t>
    </dgm:pt>
    <dgm:pt modelId="{D6EB75C8-1E5C-44A9-860B-66E183B7C38D}">
      <dgm:prSet phldrT="[Text]"/>
      <dgm:spPr/>
      <dgm:t>
        <a:bodyPr/>
        <a:lstStyle/>
        <a:p>
          <a:r>
            <a:rPr lang="en-US">
              <a:solidFill>
                <a:srgbClr val="000000"/>
              </a:solidFill>
              <a:latin typeface="Copperplate Gothic Bold"/>
              <a:cs typeface="Calibri Light"/>
            </a:rPr>
            <a:t>Design Verification</a:t>
          </a:r>
        </a:p>
      </dgm:t>
    </dgm:pt>
    <dgm:pt modelId="{C6B2A72E-8561-4EF7-9875-7CB2BBBED1EF}" type="parTrans" cxnId="{E7D5E572-4D3F-4A1C-8193-A56FDA257CE5}">
      <dgm:prSet/>
      <dgm:spPr/>
      <dgm:t>
        <a:bodyPr/>
        <a:lstStyle/>
        <a:p>
          <a:endParaRPr lang="en-US"/>
        </a:p>
      </dgm:t>
    </dgm:pt>
    <dgm:pt modelId="{FBB23027-FA50-4D63-AEA0-12C7F5AEC61A}" type="sibTrans" cxnId="{E7D5E572-4D3F-4A1C-8193-A56FDA257CE5}">
      <dgm:prSet/>
      <dgm:spPr/>
      <dgm:t>
        <a:bodyPr/>
        <a:lstStyle/>
        <a:p>
          <a:endParaRPr lang="en-US"/>
        </a:p>
      </dgm:t>
    </dgm:pt>
    <dgm:pt modelId="{A1847CE0-1A5C-4BEC-B202-DEE52B186229}" type="pres">
      <dgm:prSet presAssocID="{7810A462-30EF-4ADE-9CBC-0B739B282F0A}" presName="diagram" presStyleCnt="0">
        <dgm:presLayoutVars>
          <dgm:dir/>
          <dgm:resizeHandles val="exact"/>
        </dgm:presLayoutVars>
      </dgm:prSet>
      <dgm:spPr/>
    </dgm:pt>
    <dgm:pt modelId="{2E75AA2F-EE05-4E21-A930-C2467D62D0F6}" type="pres">
      <dgm:prSet presAssocID="{C035B4C3-F404-4B35-BB02-4A41D7796706}" presName="node" presStyleLbl="node1" presStyleIdx="0" presStyleCnt="11">
        <dgm:presLayoutVars>
          <dgm:bulletEnabled val="1"/>
        </dgm:presLayoutVars>
      </dgm:prSet>
      <dgm:spPr/>
    </dgm:pt>
    <dgm:pt modelId="{A7D197C1-DA66-430F-AF48-D420239A6BB0}" type="pres">
      <dgm:prSet presAssocID="{1358074D-16C6-45E4-B828-87E50D7BC02A}" presName="sibTrans" presStyleLbl="sibTrans2D1" presStyleIdx="0" presStyleCnt="10"/>
      <dgm:spPr/>
    </dgm:pt>
    <dgm:pt modelId="{4FE9D57F-2C6E-41DE-85B1-958F33DC0266}" type="pres">
      <dgm:prSet presAssocID="{1358074D-16C6-45E4-B828-87E50D7BC02A}" presName="connectorText" presStyleLbl="sibTrans2D1" presStyleIdx="0" presStyleCnt="10"/>
      <dgm:spPr/>
    </dgm:pt>
    <dgm:pt modelId="{D3C05886-EA4E-4AE9-A906-BA274E725BE8}" type="pres">
      <dgm:prSet presAssocID="{127816E9-A126-420B-8A31-EA0AED3550AA}" presName="node" presStyleLbl="node1" presStyleIdx="1" presStyleCnt="11">
        <dgm:presLayoutVars>
          <dgm:bulletEnabled val="1"/>
        </dgm:presLayoutVars>
      </dgm:prSet>
      <dgm:spPr/>
    </dgm:pt>
    <dgm:pt modelId="{306D646A-F5AA-4D63-BD44-42433989BAEA}" type="pres">
      <dgm:prSet presAssocID="{32237F8F-CF31-486C-803F-2680D75DF416}" presName="sibTrans" presStyleLbl="sibTrans2D1" presStyleIdx="1" presStyleCnt="10"/>
      <dgm:spPr/>
    </dgm:pt>
    <dgm:pt modelId="{A25D00C0-93DF-4C6C-8784-985952329F3F}" type="pres">
      <dgm:prSet presAssocID="{32237F8F-CF31-486C-803F-2680D75DF416}" presName="connectorText" presStyleLbl="sibTrans2D1" presStyleIdx="1" presStyleCnt="10"/>
      <dgm:spPr/>
    </dgm:pt>
    <dgm:pt modelId="{6605F42F-1F77-47B2-859D-B5DCED29A654}" type="pres">
      <dgm:prSet presAssocID="{F0336F8C-60B2-408D-BA1A-87DED75B09A3}" presName="node" presStyleLbl="node1" presStyleIdx="2" presStyleCnt="11">
        <dgm:presLayoutVars>
          <dgm:bulletEnabled val="1"/>
        </dgm:presLayoutVars>
      </dgm:prSet>
      <dgm:spPr/>
    </dgm:pt>
    <dgm:pt modelId="{8799E561-AAFC-47E0-AE10-5BB111063D58}" type="pres">
      <dgm:prSet presAssocID="{BE09110E-296E-47E0-A822-8A43DA2AAD06}" presName="sibTrans" presStyleLbl="sibTrans2D1" presStyleIdx="2" presStyleCnt="10"/>
      <dgm:spPr/>
    </dgm:pt>
    <dgm:pt modelId="{17358B65-9F5C-40B8-86F3-F0E61B9DD548}" type="pres">
      <dgm:prSet presAssocID="{BE09110E-296E-47E0-A822-8A43DA2AAD06}" presName="connectorText" presStyleLbl="sibTrans2D1" presStyleIdx="2" presStyleCnt="10"/>
      <dgm:spPr/>
    </dgm:pt>
    <dgm:pt modelId="{EC5DA964-555A-4BFE-89CA-EE4F445CD1E7}" type="pres">
      <dgm:prSet presAssocID="{FDF009C2-9321-40AC-90A1-886BFAD526EF}" presName="node" presStyleLbl="node1" presStyleIdx="3" presStyleCnt="11">
        <dgm:presLayoutVars>
          <dgm:bulletEnabled val="1"/>
        </dgm:presLayoutVars>
      </dgm:prSet>
      <dgm:spPr/>
    </dgm:pt>
    <dgm:pt modelId="{6E7C0446-54CF-4A7E-9F53-D229D2D67825}" type="pres">
      <dgm:prSet presAssocID="{A76A42AE-6EDB-46DD-9830-990E3E888937}" presName="sibTrans" presStyleLbl="sibTrans2D1" presStyleIdx="3" presStyleCnt="10"/>
      <dgm:spPr/>
    </dgm:pt>
    <dgm:pt modelId="{43741BBA-69B6-4BFF-B2E5-E32EF077742D}" type="pres">
      <dgm:prSet presAssocID="{A76A42AE-6EDB-46DD-9830-990E3E888937}" presName="connectorText" presStyleLbl="sibTrans2D1" presStyleIdx="3" presStyleCnt="10"/>
      <dgm:spPr/>
    </dgm:pt>
    <dgm:pt modelId="{CC330A73-DE08-4233-B139-EC4B6F98D1B0}" type="pres">
      <dgm:prSet presAssocID="{E2E78D90-1CEF-4ADB-83F1-CF0ABACA22E7}" presName="node" presStyleLbl="node1" presStyleIdx="4" presStyleCnt="11">
        <dgm:presLayoutVars>
          <dgm:bulletEnabled val="1"/>
        </dgm:presLayoutVars>
      </dgm:prSet>
      <dgm:spPr/>
    </dgm:pt>
    <dgm:pt modelId="{A4CD5BFC-76B9-4552-B976-612682EFAEEF}" type="pres">
      <dgm:prSet presAssocID="{7BE1EB9C-F09D-4EF0-B901-77AE429B4316}" presName="sibTrans" presStyleLbl="sibTrans2D1" presStyleIdx="4" presStyleCnt="10"/>
      <dgm:spPr/>
    </dgm:pt>
    <dgm:pt modelId="{62708632-A1CC-4BEB-BC00-6E5029D087DC}" type="pres">
      <dgm:prSet presAssocID="{7BE1EB9C-F09D-4EF0-B901-77AE429B4316}" presName="connectorText" presStyleLbl="sibTrans2D1" presStyleIdx="4" presStyleCnt="10"/>
      <dgm:spPr/>
    </dgm:pt>
    <dgm:pt modelId="{88E75029-87DC-47FA-96FA-44419833C7F9}" type="pres">
      <dgm:prSet presAssocID="{BE56DCAE-FEF0-41E3-AE65-D6EFC0133AFB}" presName="node" presStyleLbl="node1" presStyleIdx="5" presStyleCnt="11">
        <dgm:presLayoutVars>
          <dgm:bulletEnabled val="1"/>
        </dgm:presLayoutVars>
      </dgm:prSet>
      <dgm:spPr/>
    </dgm:pt>
    <dgm:pt modelId="{38E0B30C-B645-4199-BA36-242C770D3BB0}" type="pres">
      <dgm:prSet presAssocID="{1C698265-90D2-49FC-9C20-D1713B56BF6E}" presName="sibTrans" presStyleLbl="sibTrans2D1" presStyleIdx="5" presStyleCnt="10"/>
      <dgm:spPr/>
    </dgm:pt>
    <dgm:pt modelId="{536E1A64-7A88-4559-B2FF-D8C4969FB256}" type="pres">
      <dgm:prSet presAssocID="{1C698265-90D2-49FC-9C20-D1713B56BF6E}" presName="connectorText" presStyleLbl="sibTrans2D1" presStyleIdx="5" presStyleCnt="10"/>
      <dgm:spPr/>
    </dgm:pt>
    <dgm:pt modelId="{8BED9807-AE24-4566-96C2-CC0ED7474DE0}" type="pres">
      <dgm:prSet presAssocID="{C66936F6-B534-469C-83CC-5A4F46466BAA}" presName="node" presStyleLbl="node1" presStyleIdx="6" presStyleCnt="11">
        <dgm:presLayoutVars>
          <dgm:bulletEnabled val="1"/>
        </dgm:presLayoutVars>
      </dgm:prSet>
      <dgm:spPr/>
    </dgm:pt>
    <dgm:pt modelId="{D49CA6F0-8979-409B-B8D0-7BF58F59C9F3}" type="pres">
      <dgm:prSet presAssocID="{B2781005-7EB6-4EFD-BEA3-34993AA64F84}" presName="sibTrans" presStyleLbl="sibTrans2D1" presStyleIdx="6" presStyleCnt="10"/>
      <dgm:spPr/>
    </dgm:pt>
    <dgm:pt modelId="{FEA968FE-B66B-46D3-ADEA-C594B68A72C8}" type="pres">
      <dgm:prSet presAssocID="{B2781005-7EB6-4EFD-BEA3-34993AA64F84}" presName="connectorText" presStyleLbl="sibTrans2D1" presStyleIdx="6" presStyleCnt="10"/>
      <dgm:spPr/>
    </dgm:pt>
    <dgm:pt modelId="{5A9E9BC3-657B-4662-838C-B62EE34B5BD7}" type="pres">
      <dgm:prSet presAssocID="{1368562C-02D0-4BA7-BD9A-BB7B8A74CF49}" presName="node" presStyleLbl="node1" presStyleIdx="7" presStyleCnt="11">
        <dgm:presLayoutVars>
          <dgm:bulletEnabled val="1"/>
        </dgm:presLayoutVars>
      </dgm:prSet>
      <dgm:spPr/>
    </dgm:pt>
    <dgm:pt modelId="{F2FE80C9-CF7E-4115-A70A-0322E24FA93F}" type="pres">
      <dgm:prSet presAssocID="{5ED030EC-63EE-43B7-ACF2-7B3A6A087683}" presName="sibTrans" presStyleLbl="sibTrans2D1" presStyleIdx="7" presStyleCnt="10"/>
      <dgm:spPr/>
    </dgm:pt>
    <dgm:pt modelId="{D71DE378-1C22-4B4B-B7B1-09A239AEBE8D}" type="pres">
      <dgm:prSet presAssocID="{5ED030EC-63EE-43B7-ACF2-7B3A6A087683}" presName="connectorText" presStyleLbl="sibTrans2D1" presStyleIdx="7" presStyleCnt="10"/>
      <dgm:spPr/>
    </dgm:pt>
    <dgm:pt modelId="{404AA1AB-1BEC-401A-992E-80D4272E95CD}" type="pres">
      <dgm:prSet presAssocID="{83162BAC-4EA4-4281-BDC7-54F270736A7E}" presName="node" presStyleLbl="node1" presStyleIdx="8" presStyleCnt="11">
        <dgm:presLayoutVars>
          <dgm:bulletEnabled val="1"/>
        </dgm:presLayoutVars>
      </dgm:prSet>
      <dgm:spPr/>
    </dgm:pt>
    <dgm:pt modelId="{82A4EC63-C4F5-49B7-B5C5-7D76EFBD7EB5}" type="pres">
      <dgm:prSet presAssocID="{A929B05A-6C5C-49D6-8656-FE8AF1BEA442}" presName="sibTrans" presStyleLbl="sibTrans2D1" presStyleIdx="8" presStyleCnt="10"/>
      <dgm:spPr/>
    </dgm:pt>
    <dgm:pt modelId="{C61C3CCD-3557-41A2-8BBB-B13C1427B5DA}" type="pres">
      <dgm:prSet presAssocID="{A929B05A-6C5C-49D6-8656-FE8AF1BEA442}" presName="connectorText" presStyleLbl="sibTrans2D1" presStyleIdx="8" presStyleCnt="10"/>
      <dgm:spPr/>
    </dgm:pt>
    <dgm:pt modelId="{CBA827FF-EFD1-4A9F-9C5E-BD49826426C4}" type="pres">
      <dgm:prSet presAssocID="{0DB966E7-5C13-4F98-9900-E3484498EBF5}" presName="node" presStyleLbl="node1" presStyleIdx="9" presStyleCnt="11">
        <dgm:presLayoutVars>
          <dgm:bulletEnabled val="1"/>
        </dgm:presLayoutVars>
      </dgm:prSet>
      <dgm:spPr/>
    </dgm:pt>
    <dgm:pt modelId="{AA941030-0A9B-4DEC-A292-9995B50E06BB}" type="pres">
      <dgm:prSet presAssocID="{33BFB062-3E64-4661-9FFC-96B80144F128}" presName="sibTrans" presStyleLbl="sibTrans2D1" presStyleIdx="9" presStyleCnt="10"/>
      <dgm:spPr/>
    </dgm:pt>
    <dgm:pt modelId="{C1EE40BE-594E-4A1F-816B-5AA14C6F9D17}" type="pres">
      <dgm:prSet presAssocID="{33BFB062-3E64-4661-9FFC-96B80144F128}" presName="connectorText" presStyleLbl="sibTrans2D1" presStyleIdx="9" presStyleCnt="10"/>
      <dgm:spPr/>
    </dgm:pt>
    <dgm:pt modelId="{CCE8F7D6-43F2-47B2-B3EC-CD2835E7C8C1}" type="pres">
      <dgm:prSet presAssocID="{D6EB75C8-1E5C-44A9-860B-66E183B7C38D}" presName="node" presStyleLbl="node1" presStyleIdx="10" presStyleCnt="11">
        <dgm:presLayoutVars>
          <dgm:bulletEnabled val="1"/>
        </dgm:presLayoutVars>
      </dgm:prSet>
      <dgm:spPr/>
    </dgm:pt>
  </dgm:ptLst>
  <dgm:cxnLst>
    <dgm:cxn modelId="{2BB77200-7863-4E8A-AB68-9DCAA699E38A}" srcId="{7810A462-30EF-4ADE-9CBC-0B739B282F0A}" destId="{0DB966E7-5C13-4F98-9900-E3484498EBF5}" srcOrd="9" destOrd="0" parTransId="{16C70BCB-5F32-4D6C-9A0D-7CBD3A6D7E70}" sibTransId="{33BFB062-3E64-4661-9FFC-96B80144F128}"/>
    <dgm:cxn modelId="{045A1701-6203-43F7-B73E-FF2D643A9FF3}" type="presOf" srcId="{83162BAC-4EA4-4281-BDC7-54F270736A7E}" destId="{404AA1AB-1BEC-401A-992E-80D4272E95CD}" srcOrd="0" destOrd="0" presId="urn:microsoft.com/office/officeart/2005/8/layout/process5"/>
    <dgm:cxn modelId="{8E1B0B0A-6F2D-4E2D-9C04-1DCE71CF8E1C}" type="presOf" srcId="{1368562C-02D0-4BA7-BD9A-BB7B8A74CF49}" destId="{5A9E9BC3-657B-4662-838C-B62EE34B5BD7}" srcOrd="0" destOrd="0" presId="urn:microsoft.com/office/officeart/2005/8/layout/process5"/>
    <dgm:cxn modelId="{3D785D0C-13B6-4830-A857-FBA1AF0F7F08}" srcId="{7810A462-30EF-4ADE-9CBC-0B739B282F0A}" destId="{83162BAC-4EA4-4281-BDC7-54F270736A7E}" srcOrd="8" destOrd="0" parTransId="{E5FDA7BB-9CA0-411C-8B5B-B92780018A2B}" sibTransId="{A929B05A-6C5C-49D6-8656-FE8AF1BEA442}"/>
    <dgm:cxn modelId="{1ADA190D-0F3B-4447-B2CA-8C9353D8F3AC}" type="presOf" srcId="{7BE1EB9C-F09D-4EF0-B901-77AE429B4316}" destId="{62708632-A1CC-4BEB-BC00-6E5029D087DC}" srcOrd="1" destOrd="0" presId="urn:microsoft.com/office/officeart/2005/8/layout/process5"/>
    <dgm:cxn modelId="{2742CC10-A4E9-4AE7-93FE-2451B8BDE869}" type="presOf" srcId="{A929B05A-6C5C-49D6-8656-FE8AF1BEA442}" destId="{C61C3CCD-3557-41A2-8BBB-B13C1427B5DA}" srcOrd="1" destOrd="0" presId="urn:microsoft.com/office/officeart/2005/8/layout/process5"/>
    <dgm:cxn modelId="{61DFEE10-2E9C-4BE7-9297-96511B33C652}" srcId="{7810A462-30EF-4ADE-9CBC-0B739B282F0A}" destId="{C66936F6-B534-469C-83CC-5A4F46466BAA}" srcOrd="6" destOrd="0" parTransId="{2E3C18AE-E69C-4C57-8680-06CA235F3FC2}" sibTransId="{B2781005-7EB6-4EFD-BEA3-34993AA64F84}"/>
    <dgm:cxn modelId="{93EC7911-AB39-4B82-9B25-381EEDB96007}" srcId="{7810A462-30EF-4ADE-9CBC-0B739B282F0A}" destId="{127816E9-A126-420B-8A31-EA0AED3550AA}" srcOrd="1" destOrd="0" parTransId="{EACFF02A-8310-404B-B121-F19B19D07393}" sibTransId="{32237F8F-CF31-486C-803F-2680D75DF416}"/>
    <dgm:cxn modelId="{30266A1F-5A0B-4C88-80E6-44AE4F2088B7}" srcId="{7810A462-30EF-4ADE-9CBC-0B739B282F0A}" destId="{C035B4C3-F404-4B35-BB02-4A41D7796706}" srcOrd="0" destOrd="0" parTransId="{14275CE7-3959-4672-B34E-528EA42F7834}" sibTransId="{1358074D-16C6-45E4-B828-87E50D7BC02A}"/>
    <dgm:cxn modelId="{B2E01920-2B8E-40CF-B2D8-7B599C37E70B}" type="presOf" srcId="{1358074D-16C6-45E4-B828-87E50D7BC02A}" destId="{A7D197C1-DA66-430F-AF48-D420239A6BB0}" srcOrd="0" destOrd="0" presId="urn:microsoft.com/office/officeart/2005/8/layout/process5"/>
    <dgm:cxn modelId="{E447DE21-8C60-46C2-BB59-CBF191EFE9B6}" srcId="{7810A462-30EF-4ADE-9CBC-0B739B282F0A}" destId="{BE56DCAE-FEF0-41E3-AE65-D6EFC0133AFB}" srcOrd="5" destOrd="0" parTransId="{BDD0DFFC-3F14-4D1F-9A80-FE0313C4B159}" sibTransId="{1C698265-90D2-49FC-9C20-D1713B56BF6E}"/>
    <dgm:cxn modelId="{DA35B825-D4EB-4143-9F61-5FFD97472867}" type="presOf" srcId="{BE09110E-296E-47E0-A822-8A43DA2AAD06}" destId="{17358B65-9F5C-40B8-86F3-F0E61B9DD548}" srcOrd="1" destOrd="0" presId="urn:microsoft.com/office/officeart/2005/8/layout/process5"/>
    <dgm:cxn modelId="{E1862F26-EBED-41A2-B298-0F888DDB93C0}" type="presOf" srcId="{1C698265-90D2-49FC-9C20-D1713B56BF6E}" destId="{536E1A64-7A88-4559-B2FF-D8C4969FB256}" srcOrd="1" destOrd="0" presId="urn:microsoft.com/office/officeart/2005/8/layout/process5"/>
    <dgm:cxn modelId="{3F51BC28-4AFC-4894-B246-6DAB5E836113}" type="presOf" srcId="{5ED030EC-63EE-43B7-ACF2-7B3A6A087683}" destId="{F2FE80C9-CF7E-4115-A70A-0322E24FA93F}" srcOrd="0" destOrd="0" presId="urn:microsoft.com/office/officeart/2005/8/layout/process5"/>
    <dgm:cxn modelId="{E43BFC33-9D61-4195-AC12-EE8090D9EBBB}" type="presOf" srcId="{BE56DCAE-FEF0-41E3-AE65-D6EFC0133AFB}" destId="{88E75029-87DC-47FA-96FA-44419833C7F9}" srcOrd="0" destOrd="0" presId="urn:microsoft.com/office/officeart/2005/8/layout/process5"/>
    <dgm:cxn modelId="{C930753F-B05A-483B-B100-4011BFA899E6}" srcId="{7810A462-30EF-4ADE-9CBC-0B739B282F0A}" destId="{1368562C-02D0-4BA7-BD9A-BB7B8A74CF49}" srcOrd="7" destOrd="0" parTransId="{BA8B17A9-5202-4413-8994-A789A5A656FD}" sibTransId="{5ED030EC-63EE-43B7-ACF2-7B3A6A087683}"/>
    <dgm:cxn modelId="{CE69A15D-D13F-4705-AB1C-D5285853D424}" type="presOf" srcId="{32237F8F-CF31-486C-803F-2680D75DF416}" destId="{A25D00C0-93DF-4C6C-8784-985952329F3F}" srcOrd="1" destOrd="0" presId="urn:microsoft.com/office/officeart/2005/8/layout/process5"/>
    <dgm:cxn modelId="{0E72B144-8B70-4CD7-BF30-5004C3DAD7C9}" type="presOf" srcId="{E2E78D90-1CEF-4ADB-83F1-CF0ABACA22E7}" destId="{CC330A73-DE08-4233-B139-EC4B6F98D1B0}" srcOrd="0" destOrd="0" presId="urn:microsoft.com/office/officeart/2005/8/layout/process5"/>
    <dgm:cxn modelId="{4CC6466B-C71F-4A65-AB20-26DF63DF60A0}" type="presOf" srcId="{C035B4C3-F404-4B35-BB02-4A41D7796706}" destId="{2E75AA2F-EE05-4E21-A930-C2467D62D0F6}" srcOrd="0" destOrd="0" presId="urn:microsoft.com/office/officeart/2005/8/layout/process5"/>
    <dgm:cxn modelId="{E8A10F4D-A4B0-44F0-9AB4-E9A97ECECD4E}" type="presOf" srcId="{32237F8F-CF31-486C-803F-2680D75DF416}" destId="{306D646A-F5AA-4D63-BD44-42433989BAEA}" srcOrd="0" destOrd="0" presId="urn:microsoft.com/office/officeart/2005/8/layout/process5"/>
    <dgm:cxn modelId="{E7D5E572-4D3F-4A1C-8193-A56FDA257CE5}" srcId="{7810A462-30EF-4ADE-9CBC-0B739B282F0A}" destId="{D6EB75C8-1E5C-44A9-860B-66E183B7C38D}" srcOrd="10" destOrd="0" parTransId="{C6B2A72E-8561-4EF7-9875-7CB2BBBED1EF}" sibTransId="{FBB23027-FA50-4D63-AEA0-12C7F5AEC61A}"/>
    <dgm:cxn modelId="{681D2458-DA2F-470F-B82D-983C16870D26}" type="presOf" srcId="{FDF009C2-9321-40AC-90A1-886BFAD526EF}" destId="{EC5DA964-555A-4BFE-89CA-EE4F445CD1E7}" srcOrd="0" destOrd="0" presId="urn:microsoft.com/office/officeart/2005/8/layout/process5"/>
    <dgm:cxn modelId="{40169778-91BC-42F9-B9FC-F76CF3C55F1D}" type="presOf" srcId="{C66936F6-B534-469C-83CC-5A4F46466BAA}" destId="{8BED9807-AE24-4566-96C2-CC0ED7474DE0}" srcOrd="0" destOrd="0" presId="urn:microsoft.com/office/officeart/2005/8/layout/process5"/>
    <dgm:cxn modelId="{6EE8767F-3484-4DA0-8658-905A80CA9165}" type="presOf" srcId="{BE09110E-296E-47E0-A822-8A43DA2AAD06}" destId="{8799E561-AAFC-47E0-AE10-5BB111063D58}" srcOrd="0" destOrd="0" presId="urn:microsoft.com/office/officeart/2005/8/layout/process5"/>
    <dgm:cxn modelId="{3C211582-F34C-42D3-9AB8-78AA12224DA3}" type="presOf" srcId="{5ED030EC-63EE-43B7-ACF2-7B3A6A087683}" destId="{D71DE378-1C22-4B4B-B7B1-09A239AEBE8D}" srcOrd="1" destOrd="0" presId="urn:microsoft.com/office/officeart/2005/8/layout/process5"/>
    <dgm:cxn modelId="{6690DE82-D7FA-4C0B-9479-72294CBE4A75}" type="presOf" srcId="{A76A42AE-6EDB-46DD-9830-990E3E888937}" destId="{6E7C0446-54CF-4A7E-9F53-D229D2D67825}" srcOrd="0" destOrd="0" presId="urn:microsoft.com/office/officeart/2005/8/layout/process5"/>
    <dgm:cxn modelId="{4DA65786-7714-46FC-A0CD-6DA1FE7A38BF}" type="presOf" srcId="{B2781005-7EB6-4EFD-BEA3-34993AA64F84}" destId="{FEA968FE-B66B-46D3-ADEA-C594B68A72C8}" srcOrd="1" destOrd="0" presId="urn:microsoft.com/office/officeart/2005/8/layout/process5"/>
    <dgm:cxn modelId="{EAC8FF88-E351-472F-80A5-220E6FCE6AA8}" type="presOf" srcId="{A76A42AE-6EDB-46DD-9830-990E3E888937}" destId="{43741BBA-69B6-4BFF-B2E5-E32EF077742D}" srcOrd="1" destOrd="0" presId="urn:microsoft.com/office/officeart/2005/8/layout/process5"/>
    <dgm:cxn modelId="{D51BCB89-548F-4C8F-A7E4-A156B1F8D018}" srcId="{7810A462-30EF-4ADE-9CBC-0B739B282F0A}" destId="{E2E78D90-1CEF-4ADB-83F1-CF0ABACA22E7}" srcOrd="4" destOrd="0" parTransId="{08351ED5-207B-494C-B107-A751B9FCCC10}" sibTransId="{7BE1EB9C-F09D-4EF0-B901-77AE429B4316}"/>
    <dgm:cxn modelId="{0E4D8F90-819A-4B7C-B5F6-B6B58D8C7D2A}" type="presOf" srcId="{1C698265-90D2-49FC-9C20-D1713B56BF6E}" destId="{38E0B30C-B645-4199-BA36-242C770D3BB0}" srcOrd="0" destOrd="0" presId="urn:microsoft.com/office/officeart/2005/8/layout/process5"/>
    <dgm:cxn modelId="{AEF0BE94-9399-407A-8643-F3FCF6DDA289}" type="presOf" srcId="{B2781005-7EB6-4EFD-BEA3-34993AA64F84}" destId="{D49CA6F0-8979-409B-B8D0-7BF58F59C9F3}" srcOrd="0" destOrd="0" presId="urn:microsoft.com/office/officeart/2005/8/layout/process5"/>
    <dgm:cxn modelId="{66A086A3-9DDD-4885-A0AE-7CE337A7F21F}" type="presOf" srcId="{0DB966E7-5C13-4F98-9900-E3484498EBF5}" destId="{CBA827FF-EFD1-4A9F-9C5E-BD49826426C4}" srcOrd="0" destOrd="0" presId="urn:microsoft.com/office/officeart/2005/8/layout/process5"/>
    <dgm:cxn modelId="{475CE8A3-60A9-4225-A7DD-1874215D0475}" srcId="{7810A462-30EF-4ADE-9CBC-0B739B282F0A}" destId="{F0336F8C-60B2-408D-BA1A-87DED75B09A3}" srcOrd="2" destOrd="0" parTransId="{71168798-3D98-4790-866C-0B1E4DF73CBC}" sibTransId="{BE09110E-296E-47E0-A822-8A43DA2AAD06}"/>
    <dgm:cxn modelId="{31D791B7-1C55-4D4C-BCCE-D4617C4879A6}" type="presOf" srcId="{7810A462-30EF-4ADE-9CBC-0B739B282F0A}" destId="{A1847CE0-1A5C-4BEC-B202-DEE52B186229}" srcOrd="0" destOrd="0" presId="urn:microsoft.com/office/officeart/2005/8/layout/process5"/>
    <dgm:cxn modelId="{227581B8-A86C-45A6-9C42-DA085DAA230B}" type="presOf" srcId="{127816E9-A126-420B-8A31-EA0AED3550AA}" destId="{D3C05886-EA4E-4AE9-A906-BA274E725BE8}" srcOrd="0" destOrd="0" presId="urn:microsoft.com/office/officeart/2005/8/layout/process5"/>
    <dgm:cxn modelId="{66E195C1-A88C-4651-AF3F-364D968478D7}" type="presOf" srcId="{A929B05A-6C5C-49D6-8656-FE8AF1BEA442}" destId="{82A4EC63-C4F5-49B7-B5C5-7D76EFBD7EB5}" srcOrd="0" destOrd="0" presId="urn:microsoft.com/office/officeart/2005/8/layout/process5"/>
    <dgm:cxn modelId="{A58639CE-545D-4192-94F5-C7A8F55BA350}" type="presOf" srcId="{7BE1EB9C-F09D-4EF0-B901-77AE429B4316}" destId="{A4CD5BFC-76B9-4552-B976-612682EFAEEF}" srcOrd="0" destOrd="0" presId="urn:microsoft.com/office/officeart/2005/8/layout/process5"/>
    <dgm:cxn modelId="{3AADB2DD-B621-4475-992D-1774D2314162}" type="presOf" srcId="{F0336F8C-60B2-408D-BA1A-87DED75B09A3}" destId="{6605F42F-1F77-47B2-859D-B5DCED29A654}" srcOrd="0" destOrd="0" presId="urn:microsoft.com/office/officeart/2005/8/layout/process5"/>
    <dgm:cxn modelId="{998827E5-7495-4C0B-9939-C50458C1E7F6}" srcId="{7810A462-30EF-4ADE-9CBC-0B739B282F0A}" destId="{FDF009C2-9321-40AC-90A1-886BFAD526EF}" srcOrd="3" destOrd="0" parTransId="{CEFBD683-2A98-4765-AC4A-4DCCDF382A9A}" sibTransId="{A76A42AE-6EDB-46DD-9830-990E3E888937}"/>
    <dgm:cxn modelId="{F09EBAEC-EAB8-40EC-829C-6D7C18D9E68A}" type="presOf" srcId="{1358074D-16C6-45E4-B828-87E50D7BC02A}" destId="{4FE9D57F-2C6E-41DE-85B1-958F33DC0266}" srcOrd="1" destOrd="0" presId="urn:microsoft.com/office/officeart/2005/8/layout/process5"/>
    <dgm:cxn modelId="{06B365F0-CC40-4412-973C-BD3078B0B196}" type="presOf" srcId="{33BFB062-3E64-4661-9FFC-96B80144F128}" destId="{AA941030-0A9B-4DEC-A292-9995B50E06BB}" srcOrd="0" destOrd="0" presId="urn:microsoft.com/office/officeart/2005/8/layout/process5"/>
    <dgm:cxn modelId="{0883DFF1-FC38-49BF-9CF4-9C47B17E24BA}" type="presOf" srcId="{D6EB75C8-1E5C-44A9-860B-66E183B7C38D}" destId="{CCE8F7D6-43F2-47B2-B3EC-CD2835E7C8C1}" srcOrd="0" destOrd="0" presId="urn:microsoft.com/office/officeart/2005/8/layout/process5"/>
    <dgm:cxn modelId="{74FE3DF9-6C4B-4E44-8E03-37B0D0B7697F}" type="presOf" srcId="{33BFB062-3E64-4661-9FFC-96B80144F128}" destId="{C1EE40BE-594E-4A1F-816B-5AA14C6F9D17}" srcOrd="1" destOrd="0" presId="urn:microsoft.com/office/officeart/2005/8/layout/process5"/>
    <dgm:cxn modelId="{95795DAC-B306-4218-B238-C3D5402C3AE7}" type="presParOf" srcId="{A1847CE0-1A5C-4BEC-B202-DEE52B186229}" destId="{2E75AA2F-EE05-4E21-A930-C2467D62D0F6}" srcOrd="0" destOrd="0" presId="urn:microsoft.com/office/officeart/2005/8/layout/process5"/>
    <dgm:cxn modelId="{89B01BFE-72C5-4EF7-B925-58998B8BC406}" type="presParOf" srcId="{A1847CE0-1A5C-4BEC-B202-DEE52B186229}" destId="{A7D197C1-DA66-430F-AF48-D420239A6BB0}" srcOrd="1" destOrd="0" presId="urn:microsoft.com/office/officeart/2005/8/layout/process5"/>
    <dgm:cxn modelId="{841691AC-EF6B-450E-BCD5-B495A52BE7E5}" type="presParOf" srcId="{A7D197C1-DA66-430F-AF48-D420239A6BB0}" destId="{4FE9D57F-2C6E-41DE-85B1-958F33DC0266}" srcOrd="0" destOrd="0" presId="urn:microsoft.com/office/officeart/2005/8/layout/process5"/>
    <dgm:cxn modelId="{74D08C0F-B74D-426B-85CF-9D2B4E9FF098}" type="presParOf" srcId="{A1847CE0-1A5C-4BEC-B202-DEE52B186229}" destId="{D3C05886-EA4E-4AE9-A906-BA274E725BE8}" srcOrd="2" destOrd="0" presId="urn:microsoft.com/office/officeart/2005/8/layout/process5"/>
    <dgm:cxn modelId="{ED13B6F5-AAF3-447B-9D83-81E192CB731F}" type="presParOf" srcId="{A1847CE0-1A5C-4BEC-B202-DEE52B186229}" destId="{306D646A-F5AA-4D63-BD44-42433989BAEA}" srcOrd="3" destOrd="0" presId="urn:microsoft.com/office/officeart/2005/8/layout/process5"/>
    <dgm:cxn modelId="{5C299C96-8089-4B97-99BB-587D95DFE048}" type="presParOf" srcId="{306D646A-F5AA-4D63-BD44-42433989BAEA}" destId="{A25D00C0-93DF-4C6C-8784-985952329F3F}" srcOrd="0" destOrd="0" presId="urn:microsoft.com/office/officeart/2005/8/layout/process5"/>
    <dgm:cxn modelId="{35EAC93D-AA7E-4096-9843-F1056EEA37E7}" type="presParOf" srcId="{A1847CE0-1A5C-4BEC-B202-DEE52B186229}" destId="{6605F42F-1F77-47B2-859D-B5DCED29A654}" srcOrd="4" destOrd="0" presId="urn:microsoft.com/office/officeart/2005/8/layout/process5"/>
    <dgm:cxn modelId="{C0CC90C3-F8CF-4E95-83E7-C1225BB50180}" type="presParOf" srcId="{A1847CE0-1A5C-4BEC-B202-DEE52B186229}" destId="{8799E561-AAFC-47E0-AE10-5BB111063D58}" srcOrd="5" destOrd="0" presId="urn:microsoft.com/office/officeart/2005/8/layout/process5"/>
    <dgm:cxn modelId="{D8203018-ADE2-4CC6-9789-4E59B3918DA1}" type="presParOf" srcId="{8799E561-AAFC-47E0-AE10-5BB111063D58}" destId="{17358B65-9F5C-40B8-86F3-F0E61B9DD548}" srcOrd="0" destOrd="0" presId="urn:microsoft.com/office/officeart/2005/8/layout/process5"/>
    <dgm:cxn modelId="{486C9E2A-F342-4810-859D-09B947847F18}" type="presParOf" srcId="{A1847CE0-1A5C-4BEC-B202-DEE52B186229}" destId="{EC5DA964-555A-4BFE-89CA-EE4F445CD1E7}" srcOrd="6" destOrd="0" presId="urn:microsoft.com/office/officeart/2005/8/layout/process5"/>
    <dgm:cxn modelId="{8D1E9910-C220-4E21-ABD1-1824F37DE4A3}" type="presParOf" srcId="{A1847CE0-1A5C-4BEC-B202-DEE52B186229}" destId="{6E7C0446-54CF-4A7E-9F53-D229D2D67825}" srcOrd="7" destOrd="0" presId="urn:microsoft.com/office/officeart/2005/8/layout/process5"/>
    <dgm:cxn modelId="{9BE85CFF-E1FA-4A32-A3CD-FABFB0935CA1}" type="presParOf" srcId="{6E7C0446-54CF-4A7E-9F53-D229D2D67825}" destId="{43741BBA-69B6-4BFF-B2E5-E32EF077742D}" srcOrd="0" destOrd="0" presId="urn:microsoft.com/office/officeart/2005/8/layout/process5"/>
    <dgm:cxn modelId="{B403CA79-D347-4E00-98D7-D2CDDD1502E0}" type="presParOf" srcId="{A1847CE0-1A5C-4BEC-B202-DEE52B186229}" destId="{CC330A73-DE08-4233-B139-EC4B6F98D1B0}" srcOrd="8" destOrd="0" presId="urn:microsoft.com/office/officeart/2005/8/layout/process5"/>
    <dgm:cxn modelId="{96C5C2DC-DD09-4124-8307-5D3CFABB5F2B}" type="presParOf" srcId="{A1847CE0-1A5C-4BEC-B202-DEE52B186229}" destId="{A4CD5BFC-76B9-4552-B976-612682EFAEEF}" srcOrd="9" destOrd="0" presId="urn:microsoft.com/office/officeart/2005/8/layout/process5"/>
    <dgm:cxn modelId="{073093B0-0EAC-4210-989E-4517D4A36598}" type="presParOf" srcId="{A4CD5BFC-76B9-4552-B976-612682EFAEEF}" destId="{62708632-A1CC-4BEB-BC00-6E5029D087DC}" srcOrd="0" destOrd="0" presId="urn:microsoft.com/office/officeart/2005/8/layout/process5"/>
    <dgm:cxn modelId="{786A4DDC-7CCC-442F-BC2A-AFBDE3F29140}" type="presParOf" srcId="{A1847CE0-1A5C-4BEC-B202-DEE52B186229}" destId="{88E75029-87DC-47FA-96FA-44419833C7F9}" srcOrd="10" destOrd="0" presId="urn:microsoft.com/office/officeart/2005/8/layout/process5"/>
    <dgm:cxn modelId="{31CEAFCA-B188-4456-B639-A352175E0009}" type="presParOf" srcId="{A1847CE0-1A5C-4BEC-B202-DEE52B186229}" destId="{38E0B30C-B645-4199-BA36-242C770D3BB0}" srcOrd="11" destOrd="0" presId="urn:microsoft.com/office/officeart/2005/8/layout/process5"/>
    <dgm:cxn modelId="{A65935DC-06FF-4DD6-83BE-3506B2915CAA}" type="presParOf" srcId="{38E0B30C-B645-4199-BA36-242C770D3BB0}" destId="{536E1A64-7A88-4559-B2FF-D8C4969FB256}" srcOrd="0" destOrd="0" presId="urn:microsoft.com/office/officeart/2005/8/layout/process5"/>
    <dgm:cxn modelId="{9D664941-71D1-45C2-A24A-803E6CF42497}" type="presParOf" srcId="{A1847CE0-1A5C-4BEC-B202-DEE52B186229}" destId="{8BED9807-AE24-4566-96C2-CC0ED7474DE0}" srcOrd="12" destOrd="0" presId="urn:microsoft.com/office/officeart/2005/8/layout/process5"/>
    <dgm:cxn modelId="{61DCDA14-203A-4A71-823F-7A4C0E010EC4}" type="presParOf" srcId="{A1847CE0-1A5C-4BEC-B202-DEE52B186229}" destId="{D49CA6F0-8979-409B-B8D0-7BF58F59C9F3}" srcOrd="13" destOrd="0" presId="urn:microsoft.com/office/officeart/2005/8/layout/process5"/>
    <dgm:cxn modelId="{93482DBE-1661-4852-9705-7D938BFDCEE6}" type="presParOf" srcId="{D49CA6F0-8979-409B-B8D0-7BF58F59C9F3}" destId="{FEA968FE-B66B-46D3-ADEA-C594B68A72C8}" srcOrd="0" destOrd="0" presId="urn:microsoft.com/office/officeart/2005/8/layout/process5"/>
    <dgm:cxn modelId="{624BF622-9E41-44AD-A0E3-59A35B6F9E68}" type="presParOf" srcId="{A1847CE0-1A5C-4BEC-B202-DEE52B186229}" destId="{5A9E9BC3-657B-4662-838C-B62EE34B5BD7}" srcOrd="14" destOrd="0" presId="urn:microsoft.com/office/officeart/2005/8/layout/process5"/>
    <dgm:cxn modelId="{30A83D61-0F0F-4ABB-AE87-BE0857F47D40}" type="presParOf" srcId="{A1847CE0-1A5C-4BEC-B202-DEE52B186229}" destId="{F2FE80C9-CF7E-4115-A70A-0322E24FA93F}" srcOrd="15" destOrd="0" presId="urn:microsoft.com/office/officeart/2005/8/layout/process5"/>
    <dgm:cxn modelId="{AFF0A90C-087C-4B8C-9FA0-957B64430D41}" type="presParOf" srcId="{F2FE80C9-CF7E-4115-A70A-0322E24FA93F}" destId="{D71DE378-1C22-4B4B-B7B1-09A239AEBE8D}" srcOrd="0" destOrd="0" presId="urn:microsoft.com/office/officeart/2005/8/layout/process5"/>
    <dgm:cxn modelId="{50C4AF05-8D79-4079-8F98-FC0A2874EC7E}" type="presParOf" srcId="{A1847CE0-1A5C-4BEC-B202-DEE52B186229}" destId="{404AA1AB-1BEC-401A-992E-80D4272E95CD}" srcOrd="16" destOrd="0" presId="urn:microsoft.com/office/officeart/2005/8/layout/process5"/>
    <dgm:cxn modelId="{B9EFB029-7B77-4D92-8AAC-40E83598B3E1}" type="presParOf" srcId="{A1847CE0-1A5C-4BEC-B202-DEE52B186229}" destId="{82A4EC63-C4F5-49B7-B5C5-7D76EFBD7EB5}" srcOrd="17" destOrd="0" presId="urn:microsoft.com/office/officeart/2005/8/layout/process5"/>
    <dgm:cxn modelId="{D330CA20-D850-456A-A04F-966A9053D5CC}" type="presParOf" srcId="{82A4EC63-C4F5-49B7-B5C5-7D76EFBD7EB5}" destId="{C61C3CCD-3557-41A2-8BBB-B13C1427B5DA}" srcOrd="0" destOrd="0" presId="urn:microsoft.com/office/officeart/2005/8/layout/process5"/>
    <dgm:cxn modelId="{DB0BC4AE-F433-490C-B2BD-A03F0EC75E3B}" type="presParOf" srcId="{A1847CE0-1A5C-4BEC-B202-DEE52B186229}" destId="{CBA827FF-EFD1-4A9F-9C5E-BD49826426C4}" srcOrd="18" destOrd="0" presId="urn:microsoft.com/office/officeart/2005/8/layout/process5"/>
    <dgm:cxn modelId="{8B34E308-3494-4FCC-A07F-FC4FE43C448B}" type="presParOf" srcId="{A1847CE0-1A5C-4BEC-B202-DEE52B186229}" destId="{AA941030-0A9B-4DEC-A292-9995B50E06BB}" srcOrd="19" destOrd="0" presId="urn:microsoft.com/office/officeart/2005/8/layout/process5"/>
    <dgm:cxn modelId="{68E042EB-B6EA-4C3F-B60C-E61237ACBD5B}" type="presParOf" srcId="{AA941030-0A9B-4DEC-A292-9995B50E06BB}" destId="{C1EE40BE-594E-4A1F-816B-5AA14C6F9D17}" srcOrd="0" destOrd="0" presId="urn:microsoft.com/office/officeart/2005/8/layout/process5"/>
    <dgm:cxn modelId="{B2B378BD-596A-431C-8673-4864DD4706B2}" type="presParOf" srcId="{A1847CE0-1A5C-4BEC-B202-DEE52B186229}" destId="{CCE8F7D6-43F2-47B2-B3EC-CD2835E7C8C1}" srcOrd="20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E75AA2F-EE05-4E21-A930-C2467D62D0F6}">
      <dsp:nvSpPr>
        <dsp:cNvPr id="0" name=""/>
        <dsp:cNvSpPr/>
      </dsp:nvSpPr>
      <dsp:spPr>
        <a:xfrm>
          <a:off x="1006822" y="173"/>
          <a:ext cx="1547068" cy="9282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>
              <a:solidFill>
                <a:srgbClr val="000000"/>
              </a:solidFill>
              <a:latin typeface="Copperplate Gothic Bold"/>
              <a:cs typeface="Aharoni"/>
            </a:rPr>
            <a:t>AVS Prototype on Raspberry Pi</a:t>
          </a:r>
          <a:endParaRPr lang="en-US" sz="1300" kern="1200">
            <a:solidFill>
              <a:srgbClr val="010000"/>
            </a:solidFill>
            <a:latin typeface="Copperplate Gothic Bold"/>
            <a:cs typeface="Aharoni"/>
          </a:endParaRPr>
        </a:p>
      </dsp:txBody>
      <dsp:txXfrm>
        <a:off x="1034009" y="27360"/>
        <a:ext cx="1492694" cy="873867"/>
      </dsp:txXfrm>
    </dsp:sp>
    <dsp:sp modelId="{A7D197C1-DA66-430F-AF48-D420239A6BB0}">
      <dsp:nvSpPr>
        <dsp:cNvPr id="0" name=""/>
        <dsp:cNvSpPr/>
      </dsp:nvSpPr>
      <dsp:spPr>
        <a:xfrm>
          <a:off x="2690032" y="272457"/>
          <a:ext cx="327978" cy="3836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2690032" y="349191"/>
        <a:ext cx="229585" cy="230204"/>
      </dsp:txXfrm>
    </dsp:sp>
    <dsp:sp modelId="{D3C05886-EA4E-4AE9-A906-BA274E725BE8}">
      <dsp:nvSpPr>
        <dsp:cNvPr id="0" name=""/>
        <dsp:cNvSpPr/>
      </dsp:nvSpPr>
      <dsp:spPr>
        <a:xfrm>
          <a:off x="3172717" y="173"/>
          <a:ext cx="1547068" cy="9282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>
              <a:solidFill>
                <a:srgbClr val="000000"/>
              </a:solidFill>
              <a:latin typeface="Copperplate Gothic Bold"/>
              <a:cs typeface="Calibri Light"/>
            </a:rPr>
            <a:t>Alexa Skill Program</a:t>
          </a:r>
        </a:p>
      </dsp:txBody>
      <dsp:txXfrm>
        <a:off x="3199904" y="27360"/>
        <a:ext cx="1492694" cy="873867"/>
      </dsp:txXfrm>
    </dsp:sp>
    <dsp:sp modelId="{306D646A-F5AA-4D63-BD44-42433989BAEA}">
      <dsp:nvSpPr>
        <dsp:cNvPr id="0" name=""/>
        <dsp:cNvSpPr/>
      </dsp:nvSpPr>
      <dsp:spPr>
        <a:xfrm>
          <a:off x="4855928" y="272457"/>
          <a:ext cx="327978" cy="3836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4855928" y="349191"/>
        <a:ext cx="229585" cy="230204"/>
      </dsp:txXfrm>
    </dsp:sp>
    <dsp:sp modelId="{6605F42F-1F77-47B2-859D-B5DCED29A654}">
      <dsp:nvSpPr>
        <dsp:cNvPr id="0" name=""/>
        <dsp:cNvSpPr/>
      </dsp:nvSpPr>
      <dsp:spPr>
        <a:xfrm>
          <a:off x="5338613" y="173"/>
          <a:ext cx="1547068" cy="9282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>
              <a:solidFill>
                <a:srgbClr val="000000"/>
              </a:solidFill>
              <a:latin typeface="Copperplate Gothic Bold"/>
              <a:cs typeface="Calibri Light"/>
            </a:rPr>
            <a:t>Data Channel for Television, Temperature, and Lights</a:t>
          </a:r>
        </a:p>
      </dsp:txBody>
      <dsp:txXfrm>
        <a:off x="5365800" y="27360"/>
        <a:ext cx="1492694" cy="873867"/>
      </dsp:txXfrm>
    </dsp:sp>
    <dsp:sp modelId="{8799E561-AAFC-47E0-AE10-5BB111063D58}">
      <dsp:nvSpPr>
        <dsp:cNvPr id="0" name=""/>
        <dsp:cNvSpPr/>
      </dsp:nvSpPr>
      <dsp:spPr>
        <a:xfrm>
          <a:off x="7021824" y="272457"/>
          <a:ext cx="327978" cy="3836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7021824" y="349191"/>
        <a:ext cx="229585" cy="230204"/>
      </dsp:txXfrm>
    </dsp:sp>
    <dsp:sp modelId="{EC5DA964-555A-4BFE-89CA-EE4F445CD1E7}">
      <dsp:nvSpPr>
        <dsp:cNvPr id="0" name=""/>
        <dsp:cNvSpPr/>
      </dsp:nvSpPr>
      <dsp:spPr>
        <a:xfrm>
          <a:off x="7504509" y="173"/>
          <a:ext cx="1547068" cy="9282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>
              <a:solidFill>
                <a:srgbClr val="000000"/>
              </a:solidFill>
              <a:latin typeface="Copperplate Gothic Bold"/>
              <a:cs typeface="Calibri Light"/>
            </a:rPr>
            <a:t>AWS Lambda Program</a:t>
          </a:r>
        </a:p>
      </dsp:txBody>
      <dsp:txXfrm>
        <a:off x="7531696" y="27360"/>
        <a:ext cx="1492694" cy="873867"/>
      </dsp:txXfrm>
    </dsp:sp>
    <dsp:sp modelId="{6E7C0446-54CF-4A7E-9F53-D229D2D67825}">
      <dsp:nvSpPr>
        <dsp:cNvPr id="0" name=""/>
        <dsp:cNvSpPr/>
      </dsp:nvSpPr>
      <dsp:spPr>
        <a:xfrm rot="5400000">
          <a:off x="8114054" y="1036709"/>
          <a:ext cx="327978" cy="3836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-5400000">
        <a:off x="8162942" y="1064556"/>
        <a:ext cx="230204" cy="229585"/>
      </dsp:txXfrm>
    </dsp:sp>
    <dsp:sp modelId="{CC330A73-DE08-4233-B139-EC4B6F98D1B0}">
      <dsp:nvSpPr>
        <dsp:cNvPr id="0" name=""/>
        <dsp:cNvSpPr/>
      </dsp:nvSpPr>
      <dsp:spPr>
        <a:xfrm>
          <a:off x="7504509" y="1547241"/>
          <a:ext cx="1547068" cy="9282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>
              <a:solidFill>
                <a:srgbClr val="000000"/>
              </a:solidFill>
              <a:latin typeface="Copperplate Gothic Bold"/>
              <a:cs typeface="Calibri Light"/>
            </a:rPr>
            <a:t>Remote Control Design</a:t>
          </a:r>
        </a:p>
      </dsp:txBody>
      <dsp:txXfrm>
        <a:off x="7531696" y="1574428"/>
        <a:ext cx="1492694" cy="873867"/>
      </dsp:txXfrm>
    </dsp:sp>
    <dsp:sp modelId="{A4CD5BFC-76B9-4552-B976-612682EFAEEF}">
      <dsp:nvSpPr>
        <dsp:cNvPr id="0" name=""/>
        <dsp:cNvSpPr/>
      </dsp:nvSpPr>
      <dsp:spPr>
        <a:xfrm rot="10800000">
          <a:off x="7040388" y="1819526"/>
          <a:ext cx="327978" cy="3836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10800000">
        <a:off x="7138781" y="1896260"/>
        <a:ext cx="229585" cy="230204"/>
      </dsp:txXfrm>
    </dsp:sp>
    <dsp:sp modelId="{88E75029-87DC-47FA-96FA-44419833C7F9}">
      <dsp:nvSpPr>
        <dsp:cNvPr id="0" name=""/>
        <dsp:cNvSpPr/>
      </dsp:nvSpPr>
      <dsp:spPr>
        <a:xfrm>
          <a:off x="5338613" y="1547241"/>
          <a:ext cx="1547068" cy="9282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>
              <a:solidFill>
                <a:srgbClr val="000000"/>
              </a:solidFill>
              <a:latin typeface="Copperplate Gothic Bold"/>
              <a:cs typeface="Calibri Light"/>
            </a:rPr>
            <a:t>Temperature Control Design</a:t>
          </a:r>
        </a:p>
      </dsp:txBody>
      <dsp:txXfrm>
        <a:off x="5365800" y="1574428"/>
        <a:ext cx="1492694" cy="873867"/>
      </dsp:txXfrm>
    </dsp:sp>
    <dsp:sp modelId="{38E0B30C-B645-4199-BA36-242C770D3BB0}">
      <dsp:nvSpPr>
        <dsp:cNvPr id="0" name=""/>
        <dsp:cNvSpPr/>
      </dsp:nvSpPr>
      <dsp:spPr>
        <a:xfrm rot="10800000">
          <a:off x="4874493" y="1819526"/>
          <a:ext cx="327978" cy="3836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10800000">
        <a:off x="4972886" y="1896260"/>
        <a:ext cx="229585" cy="230204"/>
      </dsp:txXfrm>
    </dsp:sp>
    <dsp:sp modelId="{8BED9807-AE24-4566-96C2-CC0ED7474DE0}">
      <dsp:nvSpPr>
        <dsp:cNvPr id="0" name=""/>
        <dsp:cNvSpPr/>
      </dsp:nvSpPr>
      <dsp:spPr>
        <a:xfrm>
          <a:off x="3172717" y="1547241"/>
          <a:ext cx="1547068" cy="9282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>
              <a:solidFill>
                <a:srgbClr val="000000"/>
              </a:solidFill>
              <a:latin typeface="Copperplate Gothic Bold"/>
              <a:cs typeface="Calibri Light"/>
            </a:rPr>
            <a:t>Light Control Design</a:t>
          </a:r>
        </a:p>
      </dsp:txBody>
      <dsp:txXfrm>
        <a:off x="3199904" y="1574428"/>
        <a:ext cx="1492694" cy="873867"/>
      </dsp:txXfrm>
    </dsp:sp>
    <dsp:sp modelId="{D49CA6F0-8979-409B-B8D0-7BF58F59C9F3}">
      <dsp:nvSpPr>
        <dsp:cNvPr id="0" name=""/>
        <dsp:cNvSpPr/>
      </dsp:nvSpPr>
      <dsp:spPr>
        <a:xfrm rot="10800000">
          <a:off x="2708597" y="1819526"/>
          <a:ext cx="327978" cy="3836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10800000">
        <a:off x="2806990" y="1896260"/>
        <a:ext cx="229585" cy="230204"/>
      </dsp:txXfrm>
    </dsp:sp>
    <dsp:sp modelId="{5A9E9BC3-657B-4662-838C-B62EE34B5BD7}">
      <dsp:nvSpPr>
        <dsp:cNvPr id="0" name=""/>
        <dsp:cNvSpPr/>
      </dsp:nvSpPr>
      <dsp:spPr>
        <a:xfrm>
          <a:off x="1006822" y="1547241"/>
          <a:ext cx="1547068" cy="9282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solidFill>
                <a:srgbClr val="000000"/>
              </a:solidFill>
              <a:latin typeface="Copperplate Gothic Bold"/>
              <a:cs typeface="Calibri Light"/>
            </a:rPr>
            <a:t>Open/Close Sensing Design</a:t>
          </a:r>
        </a:p>
      </dsp:txBody>
      <dsp:txXfrm>
        <a:off x="1034009" y="1574428"/>
        <a:ext cx="1492694" cy="873867"/>
      </dsp:txXfrm>
    </dsp:sp>
    <dsp:sp modelId="{F2FE80C9-CF7E-4115-A70A-0322E24FA93F}">
      <dsp:nvSpPr>
        <dsp:cNvPr id="0" name=""/>
        <dsp:cNvSpPr/>
      </dsp:nvSpPr>
      <dsp:spPr>
        <a:xfrm rot="5400000">
          <a:off x="1616367" y="2583777"/>
          <a:ext cx="327978" cy="3836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-5400000">
        <a:off x="1665255" y="2611624"/>
        <a:ext cx="230204" cy="229585"/>
      </dsp:txXfrm>
    </dsp:sp>
    <dsp:sp modelId="{404AA1AB-1BEC-401A-992E-80D4272E95CD}">
      <dsp:nvSpPr>
        <dsp:cNvPr id="0" name=""/>
        <dsp:cNvSpPr/>
      </dsp:nvSpPr>
      <dsp:spPr>
        <a:xfrm>
          <a:off x="1006822" y="3094310"/>
          <a:ext cx="1547068" cy="9282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>
              <a:solidFill>
                <a:srgbClr val="000000"/>
              </a:solidFill>
              <a:latin typeface="Copperplate Gothic Bold"/>
              <a:cs typeface="Calibri Light"/>
            </a:rPr>
            <a:t>Power Calculation</a:t>
          </a:r>
        </a:p>
      </dsp:txBody>
      <dsp:txXfrm>
        <a:off x="1034009" y="3121497"/>
        <a:ext cx="1492694" cy="873867"/>
      </dsp:txXfrm>
    </dsp:sp>
    <dsp:sp modelId="{82A4EC63-C4F5-49B7-B5C5-7D76EFBD7EB5}">
      <dsp:nvSpPr>
        <dsp:cNvPr id="0" name=""/>
        <dsp:cNvSpPr/>
      </dsp:nvSpPr>
      <dsp:spPr>
        <a:xfrm>
          <a:off x="2690032" y="3366594"/>
          <a:ext cx="327978" cy="3836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2690032" y="3443328"/>
        <a:ext cx="229585" cy="230204"/>
      </dsp:txXfrm>
    </dsp:sp>
    <dsp:sp modelId="{CBA827FF-EFD1-4A9F-9C5E-BD49826426C4}">
      <dsp:nvSpPr>
        <dsp:cNvPr id="0" name=""/>
        <dsp:cNvSpPr/>
      </dsp:nvSpPr>
      <dsp:spPr>
        <a:xfrm>
          <a:off x="3172717" y="3094310"/>
          <a:ext cx="1547068" cy="9282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>
              <a:solidFill>
                <a:srgbClr val="000000"/>
              </a:solidFill>
              <a:latin typeface="Copperplate Gothic Bold"/>
              <a:cs typeface="Calibri Light"/>
            </a:rPr>
            <a:t>Encasing Design</a:t>
          </a:r>
        </a:p>
      </dsp:txBody>
      <dsp:txXfrm>
        <a:off x="3199904" y="3121497"/>
        <a:ext cx="1492694" cy="873867"/>
      </dsp:txXfrm>
    </dsp:sp>
    <dsp:sp modelId="{AA941030-0A9B-4DEC-A292-9995B50E06BB}">
      <dsp:nvSpPr>
        <dsp:cNvPr id="0" name=""/>
        <dsp:cNvSpPr/>
      </dsp:nvSpPr>
      <dsp:spPr>
        <a:xfrm>
          <a:off x="4855928" y="3366594"/>
          <a:ext cx="327978" cy="3836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4855928" y="3443328"/>
        <a:ext cx="229585" cy="230204"/>
      </dsp:txXfrm>
    </dsp:sp>
    <dsp:sp modelId="{CCE8F7D6-43F2-47B2-B3EC-CD2835E7C8C1}">
      <dsp:nvSpPr>
        <dsp:cNvPr id="0" name=""/>
        <dsp:cNvSpPr/>
      </dsp:nvSpPr>
      <dsp:spPr>
        <a:xfrm>
          <a:off x="5338613" y="3094310"/>
          <a:ext cx="1547068" cy="9282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>
              <a:solidFill>
                <a:srgbClr val="000000"/>
              </a:solidFill>
              <a:latin typeface="Copperplate Gothic Bold"/>
              <a:cs typeface="Calibri Light"/>
            </a:rPr>
            <a:t>Design Verification</a:t>
          </a:r>
        </a:p>
      </dsp:txBody>
      <dsp:txXfrm>
        <a:off x="5365800" y="3121497"/>
        <a:ext cx="1492694" cy="87386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CB784-A998-4E91-A9D3-076EBC73A6A1}" type="datetimeFigureOut">
              <a:rPr lang="en-US" smtClean="0"/>
              <a:t>12/2/2018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B0354-37B1-4FDE-B29E-C84C8DC07E22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71222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CB784-A998-4E91-A9D3-076EBC73A6A1}" type="datetimeFigureOut">
              <a:rPr lang="en-US" smtClean="0"/>
              <a:t>12/2/2018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B0354-37B1-4FDE-B29E-C84C8DC07E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0612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CB784-A998-4E91-A9D3-076EBC73A6A1}" type="datetimeFigureOut">
              <a:rPr lang="en-US" smtClean="0"/>
              <a:t>12/2/2018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B0354-37B1-4FDE-B29E-C84C8DC07E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8748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CB784-A998-4E91-A9D3-076EBC73A6A1}" type="datetimeFigureOut">
              <a:rPr lang="en-US" smtClean="0"/>
              <a:t>12/2/2018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B0354-37B1-4FDE-B29E-C84C8DC07E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58644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CB784-A998-4E91-A9D3-076EBC73A6A1}" type="datetimeFigureOut">
              <a:rPr lang="en-US" smtClean="0"/>
              <a:t>12/2/2018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B0354-37B1-4FDE-B29E-C84C8DC07E22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6284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CB784-A998-4E91-A9D3-076EBC73A6A1}" type="datetimeFigureOut">
              <a:rPr lang="en-US" smtClean="0"/>
              <a:t>12/2/2018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B0354-37B1-4FDE-B29E-C84C8DC07E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485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CB784-A998-4E91-A9D3-076EBC73A6A1}" type="datetimeFigureOut">
              <a:rPr lang="en-US" smtClean="0"/>
              <a:t>12/2/2018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B0354-37B1-4FDE-B29E-C84C8DC07E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2700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CB784-A998-4E91-A9D3-076EBC73A6A1}" type="datetimeFigureOut">
              <a:rPr lang="en-US" smtClean="0"/>
              <a:t>12/2/2018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B0354-37B1-4FDE-B29E-C84C8DC07E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7479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CB784-A998-4E91-A9D3-076EBC73A6A1}" type="datetimeFigureOut">
              <a:rPr lang="en-US" smtClean="0"/>
              <a:t>12/2/2018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B0354-37B1-4FDE-B29E-C84C8DC07E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05242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C1DCB784-A998-4E91-A9D3-076EBC73A6A1}" type="datetimeFigureOut">
              <a:rPr lang="en-US" smtClean="0"/>
              <a:t>12/2/2018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5BB0354-37B1-4FDE-B29E-C84C8DC07E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57148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CB784-A998-4E91-A9D3-076EBC73A6A1}" type="datetimeFigureOut">
              <a:rPr lang="en-US" smtClean="0"/>
              <a:t>12/2/2018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B0354-37B1-4FDE-B29E-C84C8DC07E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5226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C1DCB784-A998-4E91-A9D3-076EBC73A6A1}" type="datetimeFigureOut">
              <a:rPr lang="en-US" smtClean="0"/>
              <a:t>12/2/2018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85BB0354-37B1-4FDE-B29E-C84C8DC07E22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95101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C6E698C-8155-4B8B-BDC9-B7299772B5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A1935D-2EBC-48D2-9240-4BE1E96DB1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5201" y="643467"/>
            <a:ext cx="6255026" cy="5054008"/>
          </a:xfrm>
        </p:spPr>
        <p:txBody>
          <a:bodyPr anchor="ctr">
            <a:normAutofit/>
          </a:bodyPr>
          <a:lstStyle/>
          <a:p>
            <a:pPr algn="r"/>
            <a:r>
              <a:rPr lang="en-US" sz="6200"/>
              <a:t>Design of Home Automation System </a:t>
            </a:r>
            <a:r>
              <a:rPr lang="en-US" sz="6200">
                <a:cs typeface="Calibri Light"/>
              </a:rPr>
              <a:t>Using IoT Technology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47C25F-2450-4278-A1E5-C4A7D62259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70995" y="643467"/>
            <a:ext cx="3341488" cy="5054008"/>
          </a:xfrm>
        </p:spPr>
        <p:txBody>
          <a:bodyPr anchor="ctr">
            <a:normAutofit/>
          </a:bodyPr>
          <a:lstStyle/>
          <a:p>
            <a:r>
              <a:rPr lang="en-US"/>
              <a:t>Ndubuisi Iwuala</a:t>
            </a:r>
          </a:p>
          <a:p>
            <a:r>
              <a:rPr lang="en-US"/>
              <a:t>Kingsley Asonye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9525C9A-1972-4836-BA7A-706C946EF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34656" y="1391367"/>
            <a:ext cx="0" cy="3558208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8A549DE7-671D-4575-AF43-858FD99981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22D9B36-9BE7-472B-8808-7E0D681073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4094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9412571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Rectangle 131">
            <a:extLst>
              <a:ext uri="{FF2B5EF4-FFF2-40B4-BE49-F238E27FC236}">
                <a16:creationId xmlns:a16="http://schemas.microsoft.com/office/drawing/2014/main" id="{4E4490D0-3672-446A-AC12-B4830333B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5" name="Rectangle 133">
            <a:extLst>
              <a:ext uri="{FF2B5EF4-FFF2-40B4-BE49-F238E27FC236}">
                <a16:creationId xmlns:a16="http://schemas.microsoft.com/office/drawing/2014/main" id="{39CB82C2-DF65-4EC1-8280-F201D50F5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6" name="Straight Connector 135">
            <a:extLst>
              <a:ext uri="{FF2B5EF4-FFF2-40B4-BE49-F238E27FC236}">
                <a16:creationId xmlns:a16="http://schemas.microsoft.com/office/drawing/2014/main" id="{7E1D4427-852B-4B37-8E76-0E9F1810BA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38" name="Rectangle 137">
            <a:extLst>
              <a:ext uri="{FF2B5EF4-FFF2-40B4-BE49-F238E27FC236}">
                <a16:creationId xmlns:a16="http://schemas.microsoft.com/office/drawing/2014/main" id="{C4AAA502-5435-489E-9538-3A40E6C714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B98D72-DA1A-4820-8E94-E124FCA64E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999" y="4550229"/>
            <a:ext cx="10909073" cy="105765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6000">
                <a:solidFill>
                  <a:schemeClr val="tx1">
                    <a:lumMod val="85000"/>
                    <a:lumOff val="15000"/>
                  </a:schemeClr>
                </a:solidFill>
              </a:rPr>
              <a:t>System Diagram</a:t>
            </a:r>
            <a:endParaRPr 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147" name="Straight Connector 139">
            <a:extLst>
              <a:ext uri="{FF2B5EF4-FFF2-40B4-BE49-F238E27FC236}">
                <a16:creationId xmlns:a16="http://schemas.microsoft.com/office/drawing/2014/main" id="{C9AC0290-4702-4519-B0F4-C2A4688099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086" y="5618770"/>
            <a:ext cx="105156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Rectangle 141">
            <a:extLst>
              <a:ext uri="{FF2B5EF4-FFF2-40B4-BE49-F238E27FC236}">
                <a16:creationId xmlns:a16="http://schemas.microsoft.com/office/drawing/2014/main" id="{DE42378B-2E28-4810-8421-7A473A40E3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9" name="Rectangle 143">
            <a:extLst>
              <a:ext uri="{FF2B5EF4-FFF2-40B4-BE49-F238E27FC236}">
                <a16:creationId xmlns:a16="http://schemas.microsoft.com/office/drawing/2014/main" id="{0D91DD17-237F-4811-BC0E-128EB1BD7C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6" name="Content Placeholder 15" descr="A close up of a map&#10;&#10;Description automatically generated">
            <a:extLst>
              <a:ext uri="{FF2B5EF4-FFF2-40B4-BE49-F238E27FC236}">
                <a16:creationId xmlns:a16="http://schemas.microsoft.com/office/drawing/2014/main" id="{62E530F1-8439-4899-9AD5-EFB9CBA211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894" y="50755"/>
            <a:ext cx="9643983" cy="4801714"/>
          </a:xfrm>
        </p:spPr>
      </p:pic>
    </p:spTree>
    <p:extLst>
      <p:ext uri="{BB962C8B-B14F-4D97-AF65-F5344CB8AC3E}">
        <p14:creationId xmlns:p14="http://schemas.microsoft.com/office/powerpoint/2010/main" val="39440120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19">
            <a:extLst>
              <a:ext uri="{FF2B5EF4-FFF2-40B4-BE49-F238E27FC236}">
                <a16:creationId xmlns:a16="http://schemas.microsoft.com/office/drawing/2014/main" id="{44CC594A-A820-450F-B363-C19201FCFE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9FAB3DA-E9ED-4574-ABCC-378BC0FF1B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7AB23A-82C3-4FD9-8F0C-C86684DF15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622" y="1286450"/>
            <a:ext cx="3084844" cy="2103875"/>
          </a:xfrm>
        </p:spPr>
        <p:txBody>
          <a:bodyPr>
            <a:normAutofit/>
          </a:bodyPr>
          <a:lstStyle/>
          <a:p>
            <a:pPr algn="ctr"/>
            <a:r>
              <a:rPr lang="en-US" sz="3600">
                <a:solidFill>
                  <a:srgbClr val="FFFFFF"/>
                </a:solidFill>
                <a:cs typeface="Calibri Light"/>
              </a:rPr>
              <a:t>System Function</a:t>
            </a:r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3B8D6B0-55D6-48DC-86D8-FD95D5F118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0" name="Picture 4">
            <a:extLst>
              <a:ext uri="{FF2B5EF4-FFF2-40B4-BE49-F238E27FC236}">
                <a16:creationId xmlns:a16="http://schemas.microsoft.com/office/drawing/2014/main" id="{F1B076A6-C0C0-449C-B750-8DC887CBEE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7832" y="24973"/>
            <a:ext cx="7364165" cy="678051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D06BD1B-6213-428E-B258-308DF7F265FF}"/>
              </a:ext>
            </a:extLst>
          </p:cNvPr>
          <p:cNvSpPr txBox="1"/>
          <p:nvPr/>
        </p:nvSpPr>
        <p:spPr>
          <a:xfrm>
            <a:off x="1511300" y="4676775"/>
            <a:ext cx="1047750" cy="317500"/>
          </a:xfrm>
          <a:prstGeom prst="rect">
            <a:avLst/>
          </a:prstGeom>
        </p:spPr>
        <p:txBody>
          <a:bodyPr anchor="t">
            <a:normAutofit fontScale="92500" lnSpcReduction="20000"/>
          </a:bodyPr>
          <a:lstStyle/>
          <a:p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352236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85250B-F5BC-47AA-BB56-67D5C60099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>
                <a:cs typeface="Calibri Light"/>
              </a:rPr>
              <a:t>Implementation 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65079D-761A-4FE8-9F15-3CECD14C92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45720" rIns="0" bIns="45720" rtlCol="0" anchor="t">
            <a:normAutofit fontScale="92500" lnSpcReduction="10000"/>
          </a:bodyPr>
          <a:lstStyle/>
          <a:p>
            <a:pPr>
              <a:buFont typeface="Calibri"/>
              <a:buChar char=" "/>
            </a:pPr>
            <a:r>
              <a:rPr lang="en-US" b="1" dirty="0">
                <a:solidFill>
                  <a:srgbClr val="0070C0"/>
                </a:solidFill>
                <a:cs typeface="Calibri"/>
              </a:rPr>
              <a:t>Task 1. Create AVS Prototype on Raspberry Pi</a:t>
            </a:r>
            <a:endParaRPr lang="en-US" dirty="0">
              <a:solidFill>
                <a:srgbClr val="0070C0"/>
              </a:solidFill>
            </a:endParaRPr>
          </a:p>
          <a:p>
            <a:pPr>
              <a:buFont typeface="Calibri"/>
              <a:buChar char=" "/>
            </a:pPr>
            <a:r>
              <a:rPr lang="en-US" b="1" dirty="0">
                <a:solidFill>
                  <a:srgbClr val="0070C0"/>
                </a:solidFill>
                <a:cs typeface="Calibri"/>
              </a:rPr>
              <a:t>Task 2. Alexa Skill Program</a:t>
            </a:r>
            <a:r>
              <a:rPr lang="en-US" dirty="0">
                <a:solidFill>
                  <a:srgbClr val="0070C0"/>
                </a:solidFill>
                <a:cs typeface="Calibri"/>
              </a:rPr>
              <a:t> </a:t>
            </a:r>
            <a:endParaRPr lang="en-US" dirty="0">
              <a:solidFill>
                <a:srgbClr val="0070C0"/>
              </a:solidFill>
            </a:endParaRPr>
          </a:p>
          <a:p>
            <a:pPr>
              <a:buFont typeface="Calibri"/>
              <a:buChar char=" "/>
            </a:pPr>
            <a:r>
              <a:rPr lang="en-US" b="1" dirty="0">
                <a:solidFill>
                  <a:srgbClr val="0070C0"/>
                </a:solidFill>
                <a:cs typeface="Calibri"/>
              </a:rPr>
              <a:t>Task 3. Data Channel setup for the television, temperature, and lights. </a:t>
            </a:r>
            <a:endParaRPr lang="en-US" b="1" dirty="0">
              <a:solidFill>
                <a:srgbClr val="0070C0"/>
              </a:solidFill>
            </a:endParaRPr>
          </a:p>
          <a:p>
            <a:pPr>
              <a:buFont typeface="Calibri"/>
              <a:buChar char=" "/>
            </a:pPr>
            <a:r>
              <a:rPr lang="en-US" b="1" dirty="0">
                <a:solidFill>
                  <a:srgbClr val="0070C0"/>
                </a:solidFill>
                <a:cs typeface="Calibri"/>
              </a:rPr>
              <a:t>Task 4. AWS Lambda Function</a:t>
            </a:r>
          </a:p>
          <a:p>
            <a:pPr>
              <a:buFont typeface="Calibri"/>
              <a:buChar char=" "/>
            </a:pPr>
            <a:r>
              <a:rPr lang="en-US" b="1" dirty="0">
                <a:solidFill>
                  <a:srgbClr val="FF0000"/>
                </a:solidFill>
                <a:cs typeface="Calibri"/>
              </a:rPr>
              <a:t>Task 5. Remote Control Design</a:t>
            </a:r>
          </a:p>
          <a:p>
            <a:pPr>
              <a:buFont typeface="Calibri"/>
              <a:buChar char=" "/>
            </a:pPr>
            <a:r>
              <a:rPr lang="en-US" b="1" dirty="0">
                <a:solidFill>
                  <a:srgbClr val="FF0000"/>
                </a:solidFill>
                <a:cs typeface="Calibri"/>
              </a:rPr>
              <a:t>Task 6. Temperature Control Design</a:t>
            </a:r>
          </a:p>
          <a:p>
            <a:pPr>
              <a:buFont typeface="Calibri"/>
              <a:buChar char=" "/>
            </a:pPr>
            <a:r>
              <a:rPr lang="en-US" b="1" dirty="0">
                <a:solidFill>
                  <a:srgbClr val="FF0000"/>
                </a:solidFill>
                <a:cs typeface="Calibri"/>
              </a:rPr>
              <a:t>Task 7. Stand-Alone Light Control Design</a:t>
            </a:r>
          </a:p>
          <a:p>
            <a:pPr>
              <a:buFont typeface="Calibri"/>
              <a:buChar char=" "/>
            </a:pPr>
            <a:r>
              <a:rPr lang="en-US" b="1" dirty="0">
                <a:cs typeface="Calibri"/>
              </a:rPr>
              <a:t>Task 8. Open/Close Detection Design</a:t>
            </a:r>
          </a:p>
          <a:p>
            <a:pPr>
              <a:buFont typeface="Calibri"/>
              <a:buChar char=" "/>
            </a:pPr>
            <a:r>
              <a:rPr lang="en-US" b="1" dirty="0">
                <a:cs typeface="Calibri"/>
              </a:rPr>
              <a:t>Task 9. Power Calculation</a:t>
            </a:r>
          </a:p>
          <a:p>
            <a:pPr>
              <a:buFont typeface="Calibri"/>
              <a:buChar char=" "/>
            </a:pPr>
            <a:r>
              <a:rPr lang="en-US" b="1" dirty="0">
                <a:cs typeface="Calibri"/>
              </a:rPr>
              <a:t>Task 10. Design Verification</a:t>
            </a:r>
            <a:endParaRPr lang="en-US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B114F8B-77B5-4DB1-BB75-5CBA6913E844}"/>
              </a:ext>
            </a:extLst>
          </p:cNvPr>
          <p:cNvSpPr txBox="1"/>
          <p:nvPr/>
        </p:nvSpPr>
        <p:spPr>
          <a:xfrm>
            <a:off x="10128739" y="4895557"/>
            <a:ext cx="28698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Legend: </a:t>
            </a:r>
          </a:p>
          <a:p>
            <a:r>
              <a:rPr lang="en-US" b="1" dirty="0">
                <a:solidFill>
                  <a:srgbClr val="0070C0"/>
                </a:solidFill>
              </a:rPr>
              <a:t>Completed</a:t>
            </a:r>
          </a:p>
          <a:p>
            <a:r>
              <a:rPr lang="en-US" b="1" dirty="0">
                <a:solidFill>
                  <a:srgbClr val="FF0000"/>
                </a:solidFill>
              </a:rPr>
              <a:t>In progress</a:t>
            </a:r>
          </a:p>
          <a:p>
            <a:r>
              <a:rPr lang="en-US" b="1" dirty="0"/>
              <a:t>Next semester</a:t>
            </a:r>
          </a:p>
        </p:txBody>
      </p:sp>
    </p:spTree>
    <p:extLst>
      <p:ext uri="{BB962C8B-B14F-4D97-AF65-F5344CB8AC3E}">
        <p14:creationId xmlns:p14="http://schemas.microsoft.com/office/powerpoint/2010/main" val="1806626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3527EE-37CE-434A-BB2F-681609FEE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>
                <a:cs typeface="Calibri Light"/>
              </a:rPr>
              <a:t>Team Organization/Responsibilities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695FA3-093E-435F-B3A6-0858C52C6B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45720" rIns="0" bIns="45720" rtlCol="0" anchor="t">
            <a:normAutofit fontScale="85000" lnSpcReduction="20000"/>
          </a:bodyPr>
          <a:lstStyle/>
          <a:p>
            <a:pPr algn="ctr"/>
            <a:r>
              <a:rPr lang="en-US" b="1">
                <a:cs typeface="Calibri"/>
              </a:rPr>
              <a:t>Responsibilities of Team Member 1: Ndubuisi Iwuala</a:t>
            </a:r>
          </a:p>
          <a:p>
            <a:r>
              <a:rPr lang="en-US" b="1">
                <a:cs typeface="Calibri"/>
              </a:rPr>
              <a:t>Task 1. Create AVS Prototype on Raspberry Pi</a:t>
            </a:r>
          </a:p>
          <a:p>
            <a:r>
              <a:rPr lang="en-US" b="1">
                <a:cs typeface="Calibri"/>
              </a:rPr>
              <a:t>Task 2. Alexa Skill Program </a:t>
            </a:r>
          </a:p>
          <a:p>
            <a:r>
              <a:rPr lang="en-US" b="1">
                <a:cs typeface="Calibri"/>
              </a:rPr>
              <a:t>Task 3. Data Channel setup for the television, temperature, and lights. </a:t>
            </a:r>
          </a:p>
          <a:p>
            <a:r>
              <a:rPr lang="en-US" b="1">
                <a:cs typeface="Calibri"/>
              </a:rPr>
              <a:t>Task 4. AWS Lambda Function</a:t>
            </a:r>
          </a:p>
          <a:p>
            <a:r>
              <a:rPr lang="en-US" b="1">
                <a:cs typeface="Calibri"/>
              </a:rPr>
              <a:t>Task 5. Remote Control Design</a:t>
            </a:r>
          </a:p>
          <a:p>
            <a:r>
              <a:rPr lang="en-US" b="1">
                <a:cs typeface="Calibri"/>
              </a:rPr>
              <a:t>Task 6. Temperature Control Design</a:t>
            </a:r>
          </a:p>
          <a:p>
            <a:r>
              <a:rPr lang="en-US" b="1">
                <a:cs typeface="Calibri"/>
              </a:rPr>
              <a:t>Task 7. Stand-Alone Light Control Design</a:t>
            </a:r>
          </a:p>
          <a:p>
            <a:r>
              <a:rPr lang="en-US" b="1">
                <a:cs typeface="Calibri"/>
              </a:rPr>
              <a:t>Task 8. Open/Close Detection Design</a:t>
            </a:r>
          </a:p>
          <a:p>
            <a:r>
              <a:rPr lang="en-US" b="1">
                <a:cs typeface="Calibri"/>
              </a:rPr>
              <a:t>Task 9. Power Calculation</a:t>
            </a:r>
          </a:p>
          <a:p>
            <a:r>
              <a:rPr lang="en-US" b="1">
                <a:cs typeface="Calibri"/>
              </a:rPr>
              <a:t>Task 10. Design Verification</a:t>
            </a:r>
          </a:p>
          <a:p>
            <a:pPr algn="ctr"/>
            <a:endParaRPr lang="en-US" b="1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725280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DC05F-41F4-42BF-A4E5-88BF754FB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>
                <a:cs typeface="Calibri Light"/>
              </a:rPr>
              <a:t>Team Organization/Responsibilities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26786-1262-4A37-BA1D-D393401827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45720" rIns="0" bIns="45720" rtlCol="0" anchor="t">
            <a:normAutofit/>
          </a:bodyPr>
          <a:lstStyle/>
          <a:p>
            <a:pPr algn="ctr"/>
            <a:r>
              <a:rPr lang="en-US" b="1">
                <a:cs typeface="Calibri"/>
              </a:rPr>
              <a:t>Responsibility of Team Member 2: Kingsley Asonye</a:t>
            </a:r>
          </a:p>
          <a:p>
            <a:r>
              <a:rPr lang="en-US" b="1">
                <a:cs typeface="Calibri"/>
              </a:rPr>
              <a:t>Task 5. Remote Control Design</a:t>
            </a:r>
          </a:p>
          <a:p>
            <a:r>
              <a:rPr lang="en-US" b="1">
                <a:cs typeface="Calibri"/>
              </a:rPr>
              <a:t>Task 6. Temperature Control Design</a:t>
            </a:r>
          </a:p>
          <a:p>
            <a:r>
              <a:rPr lang="en-US" b="1">
                <a:cs typeface="Calibri"/>
              </a:rPr>
              <a:t>Task 7. Stand-Alone Light Control Design</a:t>
            </a:r>
          </a:p>
          <a:p>
            <a:r>
              <a:rPr lang="en-US" b="1">
                <a:cs typeface="Calibri"/>
              </a:rPr>
              <a:t>Task 8. Open/Close Detection Design</a:t>
            </a:r>
          </a:p>
          <a:p>
            <a:r>
              <a:rPr lang="en-US" b="1">
                <a:cs typeface="Calibri"/>
              </a:rPr>
              <a:t>Task 9. Power Calculation</a:t>
            </a:r>
          </a:p>
          <a:p>
            <a:r>
              <a:rPr lang="en-US" b="1">
                <a:cs typeface="Calibri"/>
              </a:rPr>
              <a:t>Task 10. Design Verification</a:t>
            </a:r>
          </a:p>
          <a:p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669835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30">
            <a:extLst>
              <a:ext uri="{FF2B5EF4-FFF2-40B4-BE49-F238E27FC236}">
                <a16:creationId xmlns:a16="http://schemas.microsoft.com/office/drawing/2014/main" id="{4E4490D0-3672-446A-AC12-B4830333B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Rectangle 32">
            <a:extLst>
              <a:ext uri="{FF2B5EF4-FFF2-40B4-BE49-F238E27FC236}">
                <a16:creationId xmlns:a16="http://schemas.microsoft.com/office/drawing/2014/main" id="{39CB82C2-DF65-4EC1-8280-F201D50F5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2" name="Straight Connector 34">
            <a:extLst>
              <a:ext uri="{FF2B5EF4-FFF2-40B4-BE49-F238E27FC236}">
                <a16:creationId xmlns:a16="http://schemas.microsoft.com/office/drawing/2014/main" id="{7E1D4427-852B-4B37-8E76-0E9F1810BA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6" name="Rectangle 36">
            <a:extLst>
              <a:ext uri="{FF2B5EF4-FFF2-40B4-BE49-F238E27FC236}">
                <a16:creationId xmlns:a16="http://schemas.microsoft.com/office/drawing/2014/main" id="{FA4CD5CB-D209-4D70-8CA4-629731C59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B29930-73AE-4FC9-A364-D79B84A1EA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1110" y="639097"/>
            <a:ext cx="3401961" cy="36860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100">
                <a:solidFill>
                  <a:schemeClr val="tx1">
                    <a:lumMod val="85000"/>
                    <a:lumOff val="15000"/>
                  </a:schemeClr>
                </a:solidFill>
              </a:rPr>
              <a:t>Project Timeline &amp; Delivery Plan</a:t>
            </a:r>
          </a:p>
        </p:txBody>
      </p:sp>
      <p:cxnSp>
        <p:nvCxnSpPr>
          <p:cNvPr id="40" name="Straight Connector 38">
            <a:extLst>
              <a:ext uri="{FF2B5EF4-FFF2-40B4-BE49-F238E27FC236}">
                <a16:creationId xmlns:a16="http://schemas.microsoft.com/office/drawing/2014/main" id="{5C6A2BAE-B461-4B55-8E1F-0722ABDD13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09305" y="4343400"/>
            <a:ext cx="32004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B4C27B90-DF2B-4D00-BA07-18ED774CD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593ACC25-C262-417A-8AA9-0641C772BD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93193C88-542F-46E6-BE38-23EC0B13E66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37164808"/>
              </p:ext>
            </p:extLst>
          </p:nvPr>
        </p:nvGraphicFramePr>
        <p:xfrm>
          <a:off x="725558" y="142375"/>
          <a:ext cx="6689994" cy="611913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55714">
                  <a:extLst>
                    <a:ext uri="{9D8B030D-6E8A-4147-A177-3AD203B41FA5}">
                      <a16:colId xmlns:a16="http://schemas.microsoft.com/office/drawing/2014/main" val="734599850"/>
                    </a:ext>
                  </a:extLst>
                </a:gridCol>
                <a:gridCol w="1257518">
                  <a:extLst>
                    <a:ext uri="{9D8B030D-6E8A-4147-A177-3AD203B41FA5}">
                      <a16:colId xmlns:a16="http://schemas.microsoft.com/office/drawing/2014/main" val="2328533621"/>
                    </a:ext>
                  </a:extLst>
                </a:gridCol>
                <a:gridCol w="2804264">
                  <a:extLst>
                    <a:ext uri="{9D8B030D-6E8A-4147-A177-3AD203B41FA5}">
                      <a16:colId xmlns:a16="http://schemas.microsoft.com/office/drawing/2014/main" val="2782945565"/>
                    </a:ext>
                  </a:extLst>
                </a:gridCol>
                <a:gridCol w="1672498">
                  <a:extLst>
                    <a:ext uri="{9D8B030D-6E8A-4147-A177-3AD203B41FA5}">
                      <a16:colId xmlns:a16="http://schemas.microsoft.com/office/drawing/2014/main" val="1522054807"/>
                    </a:ext>
                  </a:extLst>
                </a:gridCol>
              </a:tblGrid>
              <a:tr h="165381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050" kern="800" dirty="0">
                          <a:effectLst/>
                        </a:rPr>
                        <a:t>Time</a:t>
                      </a:r>
                      <a:endParaRPr lang="en-US" sz="1000" kern="800" dirty="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77" marR="44477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050" kern="800" dirty="0">
                          <a:effectLst/>
                        </a:rPr>
                        <a:t>Task</a:t>
                      </a:r>
                      <a:endParaRPr lang="en-US" sz="1000" kern="800" dirty="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77" marR="44477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050" kern="800">
                          <a:effectLst/>
                        </a:rPr>
                        <a:t>Comments</a:t>
                      </a:r>
                      <a:endParaRPr lang="en-US" sz="10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77" marR="44477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050" kern="800">
                          <a:effectLst/>
                        </a:rPr>
                        <a:t>Responsible Personnel</a:t>
                      </a:r>
                      <a:endParaRPr lang="en-US" sz="10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77" marR="44477" marT="0" marB="0"/>
                </a:tc>
                <a:extLst>
                  <a:ext uri="{0D108BD9-81ED-4DB2-BD59-A6C34878D82A}">
                    <a16:rowId xmlns:a16="http://schemas.microsoft.com/office/drawing/2014/main" val="1068469912"/>
                  </a:ext>
                </a:extLst>
              </a:tr>
              <a:tr h="165381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050" kern="800">
                          <a:effectLst/>
                        </a:rPr>
                        <a:t>Week 10</a:t>
                      </a:r>
                      <a:endParaRPr lang="en-US" sz="10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77" marR="44477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050" kern="800">
                          <a:effectLst/>
                        </a:rPr>
                        <a:t> Begin Task 1</a:t>
                      </a:r>
                      <a:endParaRPr lang="en-US" sz="10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77" marR="44477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050" kern="800" dirty="0">
                          <a:effectLst/>
                        </a:rPr>
                        <a:t>Create AVS Prototype on Raspberry Pi</a:t>
                      </a:r>
                      <a:endParaRPr lang="en-US" sz="1000" kern="800" dirty="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77" marR="44477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050" kern="800">
                          <a:effectLst/>
                        </a:rPr>
                        <a:t>Ndubuisi</a:t>
                      </a:r>
                      <a:endParaRPr lang="en-US" sz="10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77" marR="44477" marT="0" marB="0"/>
                </a:tc>
                <a:extLst>
                  <a:ext uri="{0D108BD9-81ED-4DB2-BD59-A6C34878D82A}">
                    <a16:rowId xmlns:a16="http://schemas.microsoft.com/office/drawing/2014/main" val="810170352"/>
                  </a:ext>
                </a:extLst>
              </a:tr>
              <a:tr h="33076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050" kern="800">
                          <a:effectLst/>
                        </a:rPr>
                        <a:t>Week 11</a:t>
                      </a:r>
                      <a:endParaRPr lang="en-US" sz="10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77" marR="44477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050" kern="800">
                          <a:effectLst/>
                        </a:rPr>
                        <a:t>Begin Subtask 2.1, 2.2, 2.3</a:t>
                      </a:r>
                      <a:endParaRPr lang="en-US" sz="10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77" marR="44477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050" kern="800" dirty="0">
                          <a:effectLst/>
                        </a:rPr>
                        <a:t>Alexa Skill Program</a:t>
                      </a:r>
                      <a:endParaRPr lang="en-US" sz="1000" kern="800" dirty="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77" marR="44477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050" kern="800">
                          <a:effectLst/>
                        </a:rPr>
                        <a:t>Ndubuisi</a:t>
                      </a:r>
                      <a:endParaRPr lang="en-US" sz="10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77" marR="44477" marT="0" marB="0"/>
                </a:tc>
                <a:extLst>
                  <a:ext uri="{0D108BD9-81ED-4DB2-BD59-A6C34878D82A}">
                    <a16:rowId xmlns:a16="http://schemas.microsoft.com/office/drawing/2014/main" val="1057757527"/>
                  </a:ext>
                </a:extLst>
              </a:tr>
              <a:tr h="33076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050" kern="800">
                          <a:effectLst/>
                        </a:rPr>
                        <a:t>Week 12</a:t>
                      </a:r>
                      <a:endParaRPr lang="en-US" sz="10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77" marR="44477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050" kern="800">
                          <a:effectLst/>
                        </a:rPr>
                        <a:t>Finish Task 2 &amp; Begin Task 3 </a:t>
                      </a:r>
                      <a:endParaRPr lang="en-US" sz="10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77" marR="44477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050" kern="800" dirty="0">
                          <a:effectLst/>
                        </a:rPr>
                        <a:t>Data Channel Setup</a:t>
                      </a:r>
                      <a:endParaRPr lang="en-US" sz="1000" kern="800" dirty="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77" marR="44477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050" kern="800">
                          <a:effectLst/>
                        </a:rPr>
                        <a:t>Ndubuisi</a:t>
                      </a:r>
                      <a:endParaRPr lang="en-US" sz="10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77" marR="44477" marT="0" marB="0"/>
                </a:tc>
                <a:extLst>
                  <a:ext uri="{0D108BD9-81ED-4DB2-BD59-A6C34878D82A}">
                    <a16:rowId xmlns:a16="http://schemas.microsoft.com/office/drawing/2014/main" val="3711106509"/>
                  </a:ext>
                </a:extLst>
              </a:tr>
              <a:tr h="82690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050" kern="800">
                          <a:effectLst/>
                        </a:rPr>
                        <a:t>Week 13</a:t>
                      </a:r>
                      <a:endParaRPr lang="en-US" sz="10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77" marR="44477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050" kern="800">
                          <a:effectLst/>
                        </a:rPr>
                        <a:t>Finish Task 3 &amp; Being Subtask 4.1, 4.2, 4.3 &amp; Begin Subtask 5.1, 5.2, 5.3</a:t>
                      </a:r>
                      <a:endParaRPr lang="en-US" sz="10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77" marR="44477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050" kern="800">
                          <a:effectLst/>
                        </a:rPr>
                        <a:t>3 weeks needed to complete AWS Lambda Function for Light, Thermostat, and Television Control. 2 weeks needed to complete Subtask 5.1, 5.2 5.3. Task 5 will carry over to next semester.</a:t>
                      </a:r>
                      <a:endParaRPr lang="en-US" sz="10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77" marR="44477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050" kern="800">
                          <a:effectLst/>
                        </a:rPr>
                        <a:t>Ndubuisi/Kingsley</a:t>
                      </a:r>
                      <a:endParaRPr lang="en-US" sz="10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77" marR="44477" marT="0" marB="0"/>
                </a:tc>
                <a:extLst>
                  <a:ext uri="{0D108BD9-81ED-4DB2-BD59-A6C34878D82A}">
                    <a16:rowId xmlns:a16="http://schemas.microsoft.com/office/drawing/2014/main" val="4020001840"/>
                  </a:ext>
                </a:extLst>
              </a:tr>
              <a:tr h="661527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050" kern="800">
                          <a:effectLst/>
                        </a:rPr>
                        <a:t>Week 14</a:t>
                      </a:r>
                      <a:endParaRPr lang="en-US" sz="10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77" marR="44477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050" kern="800">
                          <a:effectLst/>
                        </a:rPr>
                        <a:t>Finish Subtask 5.1, 5.2, 5.3 &amp; Begin Subtask 6.1 &amp; 6.2</a:t>
                      </a:r>
                      <a:endParaRPr lang="en-US" sz="10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77" marR="44477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050" kern="800" dirty="0">
                          <a:effectLst/>
                        </a:rPr>
                        <a:t>3 weeks needed to complete Subtask 6.1 &amp; 6.2. Task 6 will carry over to next semester. </a:t>
                      </a:r>
                      <a:endParaRPr lang="en-US" sz="1000" kern="800" dirty="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77" marR="44477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050" kern="800" dirty="0">
                          <a:effectLst/>
                        </a:rPr>
                        <a:t>Kingsley</a:t>
                      </a:r>
                      <a:endParaRPr lang="en-US" sz="1000" kern="800" dirty="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77" marR="44477" marT="0" marB="0"/>
                </a:tc>
                <a:extLst>
                  <a:ext uri="{0D108BD9-81ED-4DB2-BD59-A6C34878D82A}">
                    <a16:rowId xmlns:a16="http://schemas.microsoft.com/office/drawing/2014/main" val="549693632"/>
                  </a:ext>
                </a:extLst>
              </a:tr>
              <a:tr h="661527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050" kern="800">
                          <a:effectLst/>
                        </a:rPr>
                        <a:t>Week 15</a:t>
                      </a:r>
                      <a:endParaRPr lang="en-US" sz="10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77" marR="44477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050" kern="800">
                          <a:effectLst/>
                        </a:rPr>
                        <a:t>Finish Subtask 4.1, 4.2, 4.3 &amp; Begin Subtask 7.1, 7.2 </a:t>
                      </a:r>
                      <a:endParaRPr lang="en-US" sz="10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77" marR="44477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050" kern="800">
                          <a:effectLst/>
                        </a:rPr>
                        <a:t>2 weeks needed to complete Subtask 7.1, 7.2. Task 7 will carry over to next semester</a:t>
                      </a:r>
                      <a:endParaRPr lang="en-US" sz="10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77" marR="44477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050" kern="800" dirty="0">
                          <a:effectLst/>
                        </a:rPr>
                        <a:t>Ndubuisi/Kingsley</a:t>
                      </a:r>
                      <a:endParaRPr lang="en-US" sz="1000" kern="800" dirty="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77" marR="44477" marT="0" marB="0"/>
                </a:tc>
                <a:extLst>
                  <a:ext uri="{0D108BD9-81ED-4DB2-BD59-A6C34878D82A}">
                    <a16:rowId xmlns:a16="http://schemas.microsoft.com/office/drawing/2014/main" val="1484246723"/>
                  </a:ext>
                </a:extLst>
              </a:tr>
              <a:tr h="33076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050" kern="800">
                          <a:effectLst/>
                        </a:rPr>
                        <a:t>Week 16</a:t>
                      </a:r>
                      <a:endParaRPr lang="en-US" sz="10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77" marR="44477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050" kern="800">
                          <a:effectLst/>
                        </a:rPr>
                        <a:t>Begin Task 8</a:t>
                      </a:r>
                      <a:endParaRPr lang="en-US" sz="10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77" marR="44477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050" kern="800">
                          <a:effectLst/>
                        </a:rPr>
                        <a:t>4 weeks needed to complete all Subtasks for Task 8. </a:t>
                      </a:r>
                      <a:endParaRPr lang="en-US" sz="10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77" marR="44477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050" kern="800" dirty="0">
                          <a:effectLst/>
                        </a:rPr>
                        <a:t>Ndubuisi/Kingsley</a:t>
                      </a:r>
                      <a:endParaRPr lang="en-US" sz="1000" kern="800" dirty="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77" marR="44477" marT="0" marB="0"/>
                </a:tc>
                <a:extLst>
                  <a:ext uri="{0D108BD9-81ED-4DB2-BD59-A6C34878D82A}">
                    <a16:rowId xmlns:a16="http://schemas.microsoft.com/office/drawing/2014/main" val="1618650057"/>
                  </a:ext>
                </a:extLst>
              </a:tr>
              <a:tr h="33076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050" kern="800">
                          <a:effectLst/>
                        </a:rPr>
                        <a:t>Week 17</a:t>
                      </a:r>
                      <a:endParaRPr lang="en-US" sz="10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77" marR="44477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050" kern="800">
                          <a:effectLst/>
                        </a:rPr>
                        <a:t>Begin Subtask 5.4, 5.5, 5.6</a:t>
                      </a:r>
                      <a:endParaRPr lang="en-US" sz="10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77" marR="44477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050" kern="800">
                          <a:effectLst/>
                        </a:rPr>
                        <a:t>3 weeks needed to complete Subtask 5.4, 5.5, 5.6</a:t>
                      </a:r>
                      <a:endParaRPr lang="en-US" sz="10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77" marR="44477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050" kern="800" dirty="0">
                          <a:effectLst/>
                        </a:rPr>
                        <a:t>Ndubuisi/Kingsley</a:t>
                      </a:r>
                      <a:endParaRPr lang="en-US" sz="1000" kern="800" dirty="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77" marR="44477" marT="0" marB="0"/>
                </a:tc>
                <a:extLst>
                  <a:ext uri="{0D108BD9-81ED-4DB2-BD59-A6C34878D82A}">
                    <a16:rowId xmlns:a16="http://schemas.microsoft.com/office/drawing/2014/main" val="899173860"/>
                  </a:ext>
                </a:extLst>
              </a:tr>
              <a:tr h="661527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050" kern="800">
                          <a:effectLst/>
                        </a:rPr>
                        <a:t>Week 18</a:t>
                      </a:r>
                      <a:endParaRPr lang="en-US" sz="10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77" marR="44477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050" kern="800">
                          <a:effectLst/>
                        </a:rPr>
                        <a:t>Begin Subtask 6.3, 6.4, 6.5 &amp; Subtask 7.3, 7.4, 7.5</a:t>
                      </a:r>
                      <a:endParaRPr lang="en-US" sz="10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77" marR="44477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050" kern="800">
                          <a:effectLst/>
                        </a:rPr>
                        <a:t>3 weeks needed to complete Subtask 6.3, 6.4, 6.3 &amp; Subtask 7.3, 7.4, 7.5</a:t>
                      </a:r>
                      <a:endParaRPr lang="en-US" sz="10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77" marR="44477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050" kern="800" dirty="0">
                          <a:effectLst/>
                        </a:rPr>
                        <a:t>Ndubuisi/Kingsley</a:t>
                      </a:r>
                      <a:endParaRPr lang="en-US" sz="1000" kern="800" dirty="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77" marR="44477" marT="0" marB="0"/>
                </a:tc>
                <a:extLst>
                  <a:ext uri="{0D108BD9-81ED-4DB2-BD59-A6C34878D82A}">
                    <a16:rowId xmlns:a16="http://schemas.microsoft.com/office/drawing/2014/main" val="2051066628"/>
                  </a:ext>
                </a:extLst>
              </a:tr>
              <a:tr h="496146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050" kern="800">
                          <a:effectLst/>
                        </a:rPr>
                        <a:t>Week 19</a:t>
                      </a:r>
                      <a:endParaRPr lang="en-US" sz="10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77" marR="44477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050" kern="800">
                          <a:effectLst/>
                        </a:rPr>
                        <a:t>Finish Subtask 5.4, 5.5, 5.6 &amp; Task 8</a:t>
                      </a:r>
                      <a:endParaRPr lang="en-US" sz="10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77" marR="44477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050" kern="800">
                          <a:effectLst/>
                        </a:rPr>
                        <a:t>Finish &amp; Finalize remote and open/close designs</a:t>
                      </a:r>
                      <a:endParaRPr lang="en-US" sz="10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77" marR="44477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050" kern="800" dirty="0">
                          <a:effectLst/>
                        </a:rPr>
                        <a:t>Ndubuisi/Kingsley</a:t>
                      </a:r>
                      <a:endParaRPr lang="en-US" sz="1000" kern="800" dirty="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77" marR="44477" marT="0" marB="0"/>
                </a:tc>
                <a:extLst>
                  <a:ext uri="{0D108BD9-81ED-4DB2-BD59-A6C34878D82A}">
                    <a16:rowId xmlns:a16="http://schemas.microsoft.com/office/drawing/2014/main" val="3627848452"/>
                  </a:ext>
                </a:extLst>
              </a:tr>
              <a:tr h="661527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050" kern="800">
                          <a:effectLst/>
                        </a:rPr>
                        <a:t>Week 20</a:t>
                      </a:r>
                      <a:endParaRPr lang="en-US" sz="10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77" marR="44477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050" kern="800">
                          <a:effectLst/>
                        </a:rPr>
                        <a:t>Finish Subtask 6.3, 6.4, 6.5 &amp;7.3, 7.4, 7.5 &amp; Begin Task 9</a:t>
                      </a:r>
                      <a:endParaRPr lang="en-US" sz="10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77" marR="44477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050" kern="800">
                          <a:effectLst/>
                        </a:rPr>
                        <a:t>Finish &amp; Finalize Temperature</a:t>
                      </a:r>
                      <a:endParaRPr lang="en-US" sz="10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77" marR="44477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050" kern="800" dirty="0">
                          <a:effectLst/>
                        </a:rPr>
                        <a:t>Ndubuisi/Kingsley</a:t>
                      </a:r>
                      <a:endParaRPr lang="en-US" sz="1000" kern="800" dirty="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77" marR="44477" marT="0" marB="0"/>
                </a:tc>
                <a:extLst>
                  <a:ext uri="{0D108BD9-81ED-4DB2-BD59-A6C34878D82A}">
                    <a16:rowId xmlns:a16="http://schemas.microsoft.com/office/drawing/2014/main" val="2984463459"/>
                  </a:ext>
                </a:extLst>
              </a:tr>
              <a:tr h="33076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050" kern="800">
                          <a:effectLst/>
                        </a:rPr>
                        <a:t>Week 21</a:t>
                      </a:r>
                      <a:endParaRPr lang="en-US" sz="10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77" marR="44477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050" kern="800">
                          <a:effectLst/>
                        </a:rPr>
                        <a:t>Finish Task 9</a:t>
                      </a:r>
                      <a:endParaRPr lang="en-US" sz="10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77" marR="44477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050" kern="800">
                          <a:effectLst/>
                        </a:rPr>
                        <a:t>Complete Power Calculation for each Device</a:t>
                      </a:r>
                      <a:endParaRPr lang="en-US" sz="10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77" marR="44477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050" kern="800" dirty="0">
                          <a:effectLst/>
                        </a:rPr>
                        <a:t>Ndubuisi/Kingsley</a:t>
                      </a:r>
                      <a:endParaRPr lang="en-US" sz="1000" kern="800" dirty="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77" marR="44477" marT="0" marB="0"/>
                </a:tc>
                <a:extLst>
                  <a:ext uri="{0D108BD9-81ED-4DB2-BD59-A6C34878D82A}">
                    <a16:rowId xmlns:a16="http://schemas.microsoft.com/office/drawing/2014/main" val="347849244"/>
                  </a:ext>
                </a:extLst>
              </a:tr>
              <a:tr h="165381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050" kern="800">
                          <a:effectLst/>
                        </a:rPr>
                        <a:t>Week 22</a:t>
                      </a:r>
                      <a:endParaRPr lang="en-US" sz="10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77" marR="44477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050" kern="800">
                          <a:effectLst/>
                        </a:rPr>
                        <a:t>Begin Task 10</a:t>
                      </a:r>
                      <a:endParaRPr lang="en-US" sz="1000" kern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77" marR="44477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050" kern="800" dirty="0">
                          <a:effectLst/>
                        </a:rPr>
                        <a:t>Begin Design Verification</a:t>
                      </a:r>
                      <a:endParaRPr lang="en-US" sz="1000" kern="800" dirty="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77" marR="44477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050" kern="800" dirty="0">
                          <a:effectLst/>
                        </a:rPr>
                        <a:t>Ndubuisi/Kingsley</a:t>
                      </a:r>
                      <a:endParaRPr lang="en-US" sz="1000" kern="800" dirty="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77" marR="44477" marT="0" marB="0"/>
                </a:tc>
                <a:extLst>
                  <a:ext uri="{0D108BD9-81ED-4DB2-BD59-A6C34878D82A}">
                    <a16:rowId xmlns:a16="http://schemas.microsoft.com/office/drawing/2014/main" val="33215435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942917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880986" y="2204581"/>
            <a:ext cx="617449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/>
              <a:t>Implementation of Tasks</a:t>
            </a:r>
          </a:p>
        </p:txBody>
      </p:sp>
    </p:spTree>
    <p:extLst>
      <p:ext uri="{BB962C8B-B14F-4D97-AF65-F5344CB8AC3E}">
        <p14:creationId xmlns:p14="http://schemas.microsoft.com/office/powerpoint/2010/main" val="6143167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23">
            <a:extLst>
              <a:ext uri="{FF2B5EF4-FFF2-40B4-BE49-F238E27FC236}">
                <a16:creationId xmlns:a16="http://schemas.microsoft.com/office/drawing/2014/main" id="{44CC594A-A820-450F-B363-C19201FCFE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25">
            <a:extLst>
              <a:ext uri="{FF2B5EF4-FFF2-40B4-BE49-F238E27FC236}">
                <a16:creationId xmlns:a16="http://schemas.microsoft.com/office/drawing/2014/main" id="{59FAB3DA-E9ED-4574-ABCC-378BC0FF1B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12F8BC-FF43-4703-9517-DD9DD2BCE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5"/>
            <a:ext cx="3084844" cy="2103875"/>
          </a:xfrm>
        </p:spPr>
        <p:txBody>
          <a:bodyPr>
            <a:normAutofit/>
          </a:bodyPr>
          <a:lstStyle/>
          <a:p>
            <a:r>
              <a:rPr lang="en-US" sz="3600">
                <a:solidFill>
                  <a:srgbClr val="FFFFFF"/>
                </a:solidFill>
                <a:cs typeface="Calibri Light"/>
              </a:rPr>
              <a:t>Implementation of Task 1</a:t>
            </a:r>
          </a:p>
        </p:txBody>
      </p:sp>
      <p:sp>
        <p:nvSpPr>
          <p:cNvPr id="22" name="Content Placeholder 20">
            <a:extLst>
              <a:ext uri="{FF2B5EF4-FFF2-40B4-BE49-F238E27FC236}">
                <a16:creationId xmlns:a16="http://schemas.microsoft.com/office/drawing/2014/main" id="{8397A192-13D4-41D9-BFC6-EA5365C03B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371" y="2653800"/>
            <a:ext cx="3084844" cy="3335519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endParaRPr lang="en-US" sz="1800">
              <a:solidFill>
                <a:srgbClr val="FFFFFF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1800">
              <a:solidFill>
                <a:srgbClr val="FFFFFF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1800">
              <a:solidFill>
                <a:srgbClr val="FFFFFF"/>
              </a:solidFill>
            </a:endParaRPr>
          </a:p>
          <a:p>
            <a:pPr algn="ctr">
              <a:buFont typeface="Arial" panose="020B0604020202020204" pitchFamily="34" charset="0"/>
              <a:buChar char="•"/>
            </a:pPr>
            <a:r>
              <a:rPr lang="en-US" sz="1800">
                <a:solidFill>
                  <a:srgbClr val="FFFFFF"/>
                </a:solidFill>
              </a:rPr>
              <a:t>Create AVS Prototype on Raspberry Pi</a:t>
            </a:r>
          </a:p>
        </p:txBody>
      </p:sp>
      <p:sp>
        <p:nvSpPr>
          <p:cNvPr id="30" name="Rectangle 27">
            <a:extLst>
              <a:ext uri="{FF2B5EF4-FFF2-40B4-BE49-F238E27FC236}">
                <a16:creationId xmlns:a16="http://schemas.microsoft.com/office/drawing/2014/main" id="{53B8D6B0-55D6-48DC-86D8-FD95D5F118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2" name="Content Placeholder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ABD260EA-FB7F-49B0-A29B-554D430D05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6935" y="366780"/>
            <a:ext cx="4315636" cy="2869898"/>
          </a:xfrm>
          <a:prstGeom prst="rect">
            <a:avLst/>
          </a:prstGeom>
        </p:spPr>
      </p:pic>
      <p:pic>
        <p:nvPicPr>
          <p:cNvPr id="56" name="Picture 55" descr="A screenshot of a computer&#10;&#10;Description automatically generated">
            <a:extLst>
              <a:ext uri="{FF2B5EF4-FFF2-40B4-BE49-F238E27FC236}">
                <a16:creationId xmlns:a16="http://schemas.microsoft.com/office/drawing/2014/main" id="{51842B21-BEB4-4185-B0F3-F0874E5A0136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8425" y="3408427"/>
            <a:ext cx="5178858" cy="327782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D32B57A-C9DC-4FFB-A235-5C0B5F38451C}"/>
              </a:ext>
            </a:extLst>
          </p:cNvPr>
          <p:cNvSpPr txBox="1"/>
          <p:nvPr/>
        </p:nvSpPr>
        <p:spPr>
          <a:xfrm>
            <a:off x="9186203" y="516835"/>
            <a:ext cx="300011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Registered Raspberry Pi with Alexa Voice Services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Used product and security IDs to authorize pi for Alexa use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39E2160-D5C8-473D-B489-2053EEC782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6282" y="4070396"/>
            <a:ext cx="2659939" cy="1567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9250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23">
            <a:extLst>
              <a:ext uri="{FF2B5EF4-FFF2-40B4-BE49-F238E27FC236}">
                <a16:creationId xmlns:a16="http://schemas.microsoft.com/office/drawing/2014/main" id="{44CC594A-A820-450F-B363-C19201FCFE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25">
            <a:extLst>
              <a:ext uri="{FF2B5EF4-FFF2-40B4-BE49-F238E27FC236}">
                <a16:creationId xmlns:a16="http://schemas.microsoft.com/office/drawing/2014/main" id="{59FAB3DA-E9ED-4574-ABCC-378BC0FF1B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12F8BC-FF43-4703-9517-DD9DD2BCE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5"/>
            <a:ext cx="3084844" cy="2103875"/>
          </a:xfrm>
        </p:spPr>
        <p:txBody>
          <a:bodyPr>
            <a:normAutofit/>
          </a:bodyPr>
          <a:lstStyle/>
          <a:p>
            <a:r>
              <a:rPr lang="en-US" sz="3600">
                <a:solidFill>
                  <a:srgbClr val="FFFFFF"/>
                </a:solidFill>
                <a:cs typeface="Calibri Light"/>
              </a:rPr>
              <a:t>Implementation of Task 2</a:t>
            </a:r>
          </a:p>
        </p:txBody>
      </p:sp>
      <p:sp>
        <p:nvSpPr>
          <p:cNvPr id="22" name="Content Placeholder 20">
            <a:extLst>
              <a:ext uri="{FF2B5EF4-FFF2-40B4-BE49-F238E27FC236}">
                <a16:creationId xmlns:a16="http://schemas.microsoft.com/office/drawing/2014/main" id="{8397A192-13D4-41D9-BFC6-EA5365C03B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371" y="2653800"/>
            <a:ext cx="3084844" cy="3335519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endParaRPr lang="en-US" sz="1800">
              <a:solidFill>
                <a:srgbClr val="FFFFFF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800">
                <a:solidFill>
                  <a:srgbClr val="FFFFFF"/>
                </a:solidFill>
              </a:rPr>
              <a:t>Program Alexa Skill for light control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>
                <a:solidFill>
                  <a:srgbClr val="FFFFFF"/>
                </a:solidFill>
              </a:rPr>
              <a:t>Program Alexa Skill for television remote control function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>
                <a:solidFill>
                  <a:srgbClr val="FFFFFF"/>
                </a:solidFill>
              </a:rPr>
              <a:t>Program Alexa Skill for thermostat control function</a:t>
            </a:r>
          </a:p>
        </p:txBody>
      </p:sp>
      <p:sp>
        <p:nvSpPr>
          <p:cNvPr id="30" name="Rectangle 27">
            <a:extLst>
              <a:ext uri="{FF2B5EF4-FFF2-40B4-BE49-F238E27FC236}">
                <a16:creationId xmlns:a16="http://schemas.microsoft.com/office/drawing/2014/main" id="{53B8D6B0-55D6-48DC-86D8-FD95D5F118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" name="picture">
            <a:extLst>
              <a:ext uri="{FF2B5EF4-FFF2-40B4-BE49-F238E27FC236}">
                <a16:creationId xmlns:a16="http://schemas.microsoft.com/office/drawing/2014/main" id="{85A0FE0A-4C2D-4FC4-89F6-1E38DA062FC5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1078" y="4016874"/>
            <a:ext cx="7629848" cy="23666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083EC73-C9FE-4AA5-8762-7CB6D02F648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104079" y="253910"/>
            <a:ext cx="5943600" cy="262763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25E1E77-130F-4358-91F2-D8173E97A309}"/>
              </a:ext>
            </a:extLst>
          </p:cNvPr>
          <p:cNvSpPr txBox="1"/>
          <p:nvPr/>
        </p:nvSpPr>
        <p:spPr>
          <a:xfrm>
            <a:off x="8935228" y="2192135"/>
            <a:ext cx="30260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Created custom intents for each skill.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Mapped sample utterances for each skill</a:t>
            </a:r>
          </a:p>
        </p:txBody>
      </p:sp>
    </p:spTree>
    <p:extLst>
      <p:ext uri="{BB962C8B-B14F-4D97-AF65-F5344CB8AC3E}">
        <p14:creationId xmlns:p14="http://schemas.microsoft.com/office/powerpoint/2010/main" val="40830211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23">
            <a:extLst>
              <a:ext uri="{FF2B5EF4-FFF2-40B4-BE49-F238E27FC236}">
                <a16:creationId xmlns:a16="http://schemas.microsoft.com/office/drawing/2014/main" id="{44CC594A-A820-450F-B363-C19201FCFE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25">
            <a:extLst>
              <a:ext uri="{FF2B5EF4-FFF2-40B4-BE49-F238E27FC236}">
                <a16:creationId xmlns:a16="http://schemas.microsoft.com/office/drawing/2014/main" id="{59FAB3DA-E9ED-4574-ABCC-378BC0FF1B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12F8BC-FF43-4703-9517-DD9DD2BCE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5"/>
            <a:ext cx="3084844" cy="2103875"/>
          </a:xfrm>
        </p:spPr>
        <p:txBody>
          <a:bodyPr>
            <a:normAutofit/>
          </a:bodyPr>
          <a:lstStyle/>
          <a:p>
            <a:r>
              <a:rPr lang="en-US" sz="3600">
                <a:solidFill>
                  <a:srgbClr val="FFFFFF"/>
                </a:solidFill>
                <a:cs typeface="Calibri Light"/>
              </a:rPr>
              <a:t>Implementation of Task 3</a:t>
            </a:r>
          </a:p>
        </p:txBody>
      </p:sp>
      <p:sp>
        <p:nvSpPr>
          <p:cNvPr id="22" name="Content Placeholder 20">
            <a:extLst>
              <a:ext uri="{FF2B5EF4-FFF2-40B4-BE49-F238E27FC236}">
                <a16:creationId xmlns:a16="http://schemas.microsoft.com/office/drawing/2014/main" id="{8397A192-13D4-41D9-BFC6-EA5365C03B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371" y="2653800"/>
            <a:ext cx="3084844" cy="3335519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endParaRPr lang="en-US" sz="1800">
              <a:solidFill>
                <a:srgbClr val="FFFFFF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1800">
              <a:solidFill>
                <a:srgbClr val="FFFFFF"/>
              </a:solidFill>
            </a:endParaRPr>
          </a:p>
          <a:p>
            <a:pPr algn="ctr">
              <a:buFont typeface="Arial" panose="020B0604020202020204" pitchFamily="34" charset="0"/>
              <a:buChar char="•"/>
            </a:pPr>
            <a:r>
              <a:rPr lang="en-US" sz="1800">
                <a:solidFill>
                  <a:srgbClr val="FFFFFF"/>
                </a:solidFill>
              </a:rPr>
              <a:t>Create a data channel for the television, temperature, and lights</a:t>
            </a:r>
          </a:p>
        </p:txBody>
      </p:sp>
      <p:sp>
        <p:nvSpPr>
          <p:cNvPr id="30" name="Rectangle 27">
            <a:extLst>
              <a:ext uri="{FF2B5EF4-FFF2-40B4-BE49-F238E27FC236}">
                <a16:creationId xmlns:a16="http://schemas.microsoft.com/office/drawing/2014/main" id="{53B8D6B0-55D6-48DC-86D8-FD95D5F118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80CB39C-505F-451D-BE6A-4B50666FE02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987283" y="387471"/>
            <a:ext cx="5943600" cy="281749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2B074EB-2795-4DFF-82C7-1814DE2BAE5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093157" y="4015055"/>
            <a:ext cx="3731853" cy="2351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4887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A6B16355-27FB-445B-B646-02AB73637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22DE79-CA95-425B-91C3-FADD63576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7212" y="634946"/>
            <a:ext cx="3372529" cy="5055904"/>
          </a:xfrm>
        </p:spPr>
        <p:txBody>
          <a:bodyPr anchor="ctr">
            <a:normAutofit/>
          </a:bodyPr>
          <a:lstStyle/>
          <a:p>
            <a:r>
              <a:rPr lang="en-US"/>
              <a:t>Outline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6DA680F-F6AC-453E-A8BF-C5BDED2851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56978" y="1791298"/>
            <a:ext cx="0" cy="274320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6B3BF2E5-C3AB-441F-A430-491119C56D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D07C90B-B81A-473B-8919-CA924E61FF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62" name="Content Placeholder 1861">
            <a:extLst>
              <a:ext uri="{FF2B5EF4-FFF2-40B4-BE49-F238E27FC236}">
                <a16:creationId xmlns:a16="http://schemas.microsoft.com/office/drawing/2014/main" id="{29C48484-727A-4794-A04F-A27D658681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638036"/>
            <a:ext cx="10058400" cy="5374831"/>
          </a:xfrm>
        </p:spPr>
        <p:txBody>
          <a:bodyPr vert="horz" lIns="0" tIns="45720" rIns="0" bIns="45720" rtlCol="0" anchor="t">
            <a:noAutofit/>
          </a:bodyPr>
          <a:lstStyle/>
          <a:p>
            <a:pPr marL="457200" indent="-457200">
              <a:buAutoNum type="arabicPeriod"/>
            </a:pPr>
            <a:r>
              <a:rPr lang="en-US" dirty="0">
                <a:cs typeface="Calibri"/>
              </a:rPr>
              <a:t>Introduction</a:t>
            </a:r>
          </a:p>
          <a:p>
            <a:pPr marL="457200" indent="-457200">
              <a:buAutoNum type="arabicPeriod"/>
            </a:pPr>
            <a:r>
              <a:rPr lang="en-US" dirty="0">
                <a:cs typeface="Calibri"/>
              </a:rPr>
              <a:t>Objective</a:t>
            </a:r>
          </a:p>
          <a:p>
            <a:pPr marL="457200" indent="-457200">
              <a:buAutoNum type="arabicPeriod"/>
            </a:pPr>
            <a:r>
              <a:rPr lang="en-US" dirty="0">
                <a:cs typeface="Calibri"/>
              </a:rPr>
              <a:t>Design Requirements</a:t>
            </a:r>
          </a:p>
          <a:p>
            <a:pPr marL="457200" indent="-457200">
              <a:buAutoNum type="arabicPeriod"/>
            </a:pPr>
            <a:r>
              <a:rPr lang="en-US" dirty="0">
                <a:cs typeface="Calibri"/>
              </a:rPr>
              <a:t>Design Constraints</a:t>
            </a:r>
          </a:p>
          <a:p>
            <a:pPr marL="457200" indent="-457200">
              <a:buAutoNum type="arabicPeriod"/>
            </a:pPr>
            <a:r>
              <a:rPr lang="en-US" dirty="0">
                <a:cs typeface="Calibri"/>
              </a:rPr>
              <a:t>Design Method</a:t>
            </a:r>
          </a:p>
          <a:p>
            <a:pPr marL="457200" indent="-457200">
              <a:buAutoNum type="arabicPeriod"/>
            </a:pPr>
            <a:r>
              <a:rPr lang="en-US" dirty="0">
                <a:cs typeface="Calibri"/>
              </a:rPr>
              <a:t>System Diagram</a:t>
            </a:r>
          </a:p>
          <a:p>
            <a:pPr marL="457200" indent="-457200">
              <a:buAutoNum type="arabicPeriod"/>
            </a:pPr>
            <a:r>
              <a:rPr lang="en-US" dirty="0">
                <a:cs typeface="Calibri"/>
              </a:rPr>
              <a:t>Implementation Plan</a:t>
            </a:r>
          </a:p>
          <a:p>
            <a:pPr marL="457200" indent="-457200">
              <a:buAutoNum type="arabicPeriod"/>
            </a:pPr>
            <a:r>
              <a:rPr lang="en-US" dirty="0">
                <a:cs typeface="Calibri"/>
              </a:rPr>
              <a:t>Team Organization/Responsibilities</a:t>
            </a:r>
          </a:p>
          <a:p>
            <a:pPr marL="457200" indent="-457200">
              <a:buAutoNum type="arabicPeriod"/>
            </a:pPr>
            <a:r>
              <a:rPr lang="en-US" dirty="0">
                <a:cs typeface="Calibri"/>
              </a:rPr>
              <a:t>Project Timeline and Delivery Plan</a:t>
            </a:r>
          </a:p>
          <a:p>
            <a:pPr marL="457200" indent="-457200">
              <a:buAutoNum type="arabicPeriod"/>
            </a:pPr>
            <a:r>
              <a:rPr lang="en-US" dirty="0">
                <a:cs typeface="Calibri"/>
              </a:rPr>
              <a:t>Implementation of Tasks</a:t>
            </a:r>
          </a:p>
          <a:p>
            <a:pPr marL="457200" indent="-457200">
              <a:buAutoNum type="arabicPeriod"/>
            </a:pPr>
            <a:r>
              <a:rPr lang="en-US" dirty="0">
                <a:cs typeface="Calibri"/>
              </a:rPr>
              <a:t>Future Plans</a:t>
            </a:r>
          </a:p>
          <a:p>
            <a:pPr marL="457200" indent="-457200">
              <a:buAutoNum type="arabicPeriod"/>
            </a:pPr>
            <a:r>
              <a:rPr lang="en-US" dirty="0">
                <a:cs typeface="Calibri"/>
              </a:rPr>
              <a:t>ABET Outcomes</a:t>
            </a:r>
          </a:p>
        </p:txBody>
      </p:sp>
    </p:spTree>
    <p:extLst>
      <p:ext uri="{BB962C8B-B14F-4D97-AF65-F5344CB8AC3E}">
        <p14:creationId xmlns:p14="http://schemas.microsoft.com/office/powerpoint/2010/main" val="5996024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23">
            <a:extLst>
              <a:ext uri="{FF2B5EF4-FFF2-40B4-BE49-F238E27FC236}">
                <a16:creationId xmlns:a16="http://schemas.microsoft.com/office/drawing/2014/main" id="{44CC594A-A820-450F-B363-C19201FCFE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25">
            <a:extLst>
              <a:ext uri="{FF2B5EF4-FFF2-40B4-BE49-F238E27FC236}">
                <a16:creationId xmlns:a16="http://schemas.microsoft.com/office/drawing/2014/main" id="{59FAB3DA-E9ED-4574-ABCC-378BC0FF1B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12F8BC-FF43-4703-9517-DD9DD2BCE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5"/>
            <a:ext cx="3084844" cy="2103875"/>
          </a:xfrm>
        </p:spPr>
        <p:txBody>
          <a:bodyPr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Implementation of Task 4.1</a:t>
            </a:r>
            <a:endParaRPr lang="en-US" sz="3600">
              <a:solidFill>
                <a:srgbClr val="FFFFFF"/>
              </a:solidFill>
              <a:cs typeface="Calibri Light"/>
            </a:endParaRPr>
          </a:p>
        </p:txBody>
      </p:sp>
      <p:sp>
        <p:nvSpPr>
          <p:cNvPr id="22" name="Content Placeholder 20">
            <a:extLst>
              <a:ext uri="{FF2B5EF4-FFF2-40B4-BE49-F238E27FC236}">
                <a16:creationId xmlns:a16="http://schemas.microsoft.com/office/drawing/2014/main" id="{8397A192-13D4-41D9-BFC6-EA5365C03B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370" y="2620710"/>
            <a:ext cx="3084844" cy="3335519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endParaRPr lang="en-US" sz="1800" dirty="0">
              <a:solidFill>
                <a:srgbClr val="FFFFFF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FFFFFF"/>
                </a:solidFill>
              </a:rPr>
              <a:t>Program Lambda functions for light control</a:t>
            </a:r>
          </a:p>
          <a:p>
            <a:pPr marL="0" indent="0">
              <a:buNone/>
            </a:pPr>
            <a:endParaRPr lang="en-US" sz="1800" dirty="0">
              <a:solidFill>
                <a:srgbClr val="FFFFFF"/>
              </a:solidFill>
            </a:endParaRPr>
          </a:p>
        </p:txBody>
      </p:sp>
      <p:sp>
        <p:nvSpPr>
          <p:cNvPr id="30" name="Rectangle 27">
            <a:extLst>
              <a:ext uri="{FF2B5EF4-FFF2-40B4-BE49-F238E27FC236}">
                <a16:creationId xmlns:a16="http://schemas.microsoft.com/office/drawing/2014/main" id="{53B8D6B0-55D6-48DC-86D8-FD95D5F118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9" name="Picture 8" descr="A close up of text on a black background&#10;&#10;Description automatically generated">
            <a:extLst>
              <a:ext uri="{FF2B5EF4-FFF2-40B4-BE49-F238E27FC236}">
                <a16:creationId xmlns:a16="http://schemas.microsoft.com/office/drawing/2014/main" id="{B55C169F-AE6E-49E7-B6A8-5B18B846059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5068" y="0"/>
            <a:ext cx="4050791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D53B2AF-9D92-410A-B845-F04483FDF4E6}"/>
              </a:ext>
            </a:extLst>
          </p:cNvPr>
          <p:cNvSpPr txBox="1"/>
          <p:nvPr/>
        </p:nvSpPr>
        <p:spPr>
          <a:xfrm>
            <a:off x="9252367" y="332169"/>
            <a:ext cx="2409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Light Control Flowchart</a:t>
            </a:r>
          </a:p>
        </p:txBody>
      </p:sp>
    </p:spTree>
    <p:extLst>
      <p:ext uri="{BB962C8B-B14F-4D97-AF65-F5344CB8AC3E}">
        <p14:creationId xmlns:p14="http://schemas.microsoft.com/office/powerpoint/2010/main" val="15490931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23">
            <a:extLst>
              <a:ext uri="{FF2B5EF4-FFF2-40B4-BE49-F238E27FC236}">
                <a16:creationId xmlns:a16="http://schemas.microsoft.com/office/drawing/2014/main" id="{44CC594A-A820-450F-B363-C19201FCFE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25">
            <a:extLst>
              <a:ext uri="{FF2B5EF4-FFF2-40B4-BE49-F238E27FC236}">
                <a16:creationId xmlns:a16="http://schemas.microsoft.com/office/drawing/2014/main" id="{59FAB3DA-E9ED-4574-ABCC-378BC0FF1B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12F8BC-FF43-4703-9517-DD9DD2BCE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5"/>
            <a:ext cx="3084844" cy="2103875"/>
          </a:xfrm>
        </p:spPr>
        <p:txBody>
          <a:bodyPr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Implementation of Task 4.2</a:t>
            </a:r>
            <a:endParaRPr lang="en-US" sz="3600">
              <a:solidFill>
                <a:srgbClr val="FFFFFF"/>
              </a:solidFill>
              <a:cs typeface="Calibri Light"/>
            </a:endParaRPr>
          </a:p>
        </p:txBody>
      </p:sp>
      <p:sp>
        <p:nvSpPr>
          <p:cNvPr id="22" name="Content Placeholder 20">
            <a:extLst>
              <a:ext uri="{FF2B5EF4-FFF2-40B4-BE49-F238E27FC236}">
                <a16:creationId xmlns:a16="http://schemas.microsoft.com/office/drawing/2014/main" id="{8397A192-13D4-41D9-BFC6-EA5365C03B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371" y="2653800"/>
            <a:ext cx="3084844" cy="3335519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endParaRPr lang="en-US" sz="1800">
              <a:solidFill>
                <a:srgbClr val="FFFFFF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800">
                <a:solidFill>
                  <a:srgbClr val="FFFFFF"/>
                </a:solidFill>
              </a:rPr>
              <a:t>Program Lambda function for television control</a:t>
            </a:r>
          </a:p>
        </p:txBody>
      </p:sp>
      <p:sp>
        <p:nvSpPr>
          <p:cNvPr id="30" name="Rectangle 27">
            <a:extLst>
              <a:ext uri="{FF2B5EF4-FFF2-40B4-BE49-F238E27FC236}">
                <a16:creationId xmlns:a16="http://schemas.microsoft.com/office/drawing/2014/main" id="{53B8D6B0-55D6-48DC-86D8-FD95D5F118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B4CD0D4-6340-47D4-BF17-846DDB8FB448}"/>
              </a:ext>
            </a:extLst>
          </p:cNvPr>
          <p:cNvSpPr txBox="1"/>
          <p:nvPr/>
        </p:nvSpPr>
        <p:spPr>
          <a:xfrm>
            <a:off x="8897475" y="332169"/>
            <a:ext cx="2884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Television Control Flowchart</a:t>
            </a:r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D3C5F468-3BC3-4BE7-A84F-59CB023F0B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708" y="31125"/>
            <a:ext cx="3339592" cy="6489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1655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23">
            <a:extLst>
              <a:ext uri="{FF2B5EF4-FFF2-40B4-BE49-F238E27FC236}">
                <a16:creationId xmlns:a16="http://schemas.microsoft.com/office/drawing/2014/main" id="{44CC594A-A820-450F-B363-C19201FCFE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25">
            <a:extLst>
              <a:ext uri="{FF2B5EF4-FFF2-40B4-BE49-F238E27FC236}">
                <a16:creationId xmlns:a16="http://schemas.microsoft.com/office/drawing/2014/main" id="{59FAB3DA-E9ED-4574-ABCC-378BC0FF1B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12F8BC-FF43-4703-9517-DD9DD2BCE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5"/>
            <a:ext cx="3084844" cy="2103875"/>
          </a:xfrm>
        </p:spPr>
        <p:txBody>
          <a:bodyPr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Implementation of Task 4.3</a:t>
            </a:r>
            <a:endParaRPr lang="en-US" sz="3600">
              <a:solidFill>
                <a:srgbClr val="FFFFFF"/>
              </a:solidFill>
              <a:cs typeface="Calibri Light"/>
            </a:endParaRPr>
          </a:p>
        </p:txBody>
      </p:sp>
      <p:sp>
        <p:nvSpPr>
          <p:cNvPr id="22" name="Content Placeholder 20">
            <a:extLst>
              <a:ext uri="{FF2B5EF4-FFF2-40B4-BE49-F238E27FC236}">
                <a16:creationId xmlns:a16="http://schemas.microsoft.com/office/drawing/2014/main" id="{8397A192-13D4-41D9-BFC6-EA5365C03B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370" y="2740404"/>
            <a:ext cx="3084844" cy="3335519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endParaRPr lang="en-US" sz="1800" dirty="0">
              <a:solidFill>
                <a:srgbClr val="FFFFFF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FFFFFF"/>
                </a:solidFill>
              </a:rPr>
              <a:t>Program Lambda function for temperature control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800" dirty="0">
              <a:solidFill>
                <a:srgbClr val="FFFFFF"/>
              </a:solidFill>
            </a:endParaRPr>
          </a:p>
        </p:txBody>
      </p:sp>
      <p:sp>
        <p:nvSpPr>
          <p:cNvPr id="30" name="Rectangle 27">
            <a:extLst>
              <a:ext uri="{FF2B5EF4-FFF2-40B4-BE49-F238E27FC236}">
                <a16:creationId xmlns:a16="http://schemas.microsoft.com/office/drawing/2014/main" id="{53B8D6B0-55D6-48DC-86D8-FD95D5F118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8" name="Picture 7" descr="A close up of a map&#10;&#10;Description automatically generated">
            <a:extLst>
              <a:ext uri="{FF2B5EF4-FFF2-40B4-BE49-F238E27FC236}">
                <a16:creationId xmlns:a16="http://schemas.microsoft.com/office/drawing/2014/main" id="{1A9A979B-0AA8-4840-AFA6-5AE2B3BC26E1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5185" y="1"/>
            <a:ext cx="4986294" cy="685799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D7BAD12-C965-4E3C-891E-C4E420D23403}"/>
              </a:ext>
            </a:extLst>
          </p:cNvPr>
          <p:cNvSpPr txBox="1"/>
          <p:nvPr/>
        </p:nvSpPr>
        <p:spPr>
          <a:xfrm>
            <a:off x="8675592" y="332169"/>
            <a:ext cx="3167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Temperature Control Flowchart</a:t>
            </a:r>
          </a:p>
        </p:txBody>
      </p:sp>
    </p:spTree>
    <p:extLst>
      <p:ext uri="{BB962C8B-B14F-4D97-AF65-F5344CB8AC3E}">
        <p14:creationId xmlns:p14="http://schemas.microsoft.com/office/powerpoint/2010/main" val="3961180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device&#10;&#10;Description generated with high confidence">
            <a:extLst>
              <a:ext uri="{FF2B5EF4-FFF2-40B4-BE49-F238E27FC236}">
                <a16:creationId xmlns:a16="http://schemas.microsoft.com/office/drawing/2014/main" id="{2C6C328A-CBEF-4590-9AA4-F23CF5E106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258" y="0"/>
            <a:ext cx="2123295" cy="17999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22FAEED-B6FB-45F1-B9A6-03DD250CF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7617" y="2490096"/>
            <a:ext cx="1757659" cy="1896909"/>
          </a:xfrm>
          <a:prstGeom prst="rect">
            <a:avLst/>
          </a:prstGeom>
        </p:spPr>
      </p:pic>
      <p:pic>
        <p:nvPicPr>
          <p:cNvPr id="11" name="Content Placeholder 3" descr="A picture containing kitchenware&#10;&#10;Description generated with high confidence">
            <a:extLst>
              <a:ext uri="{FF2B5EF4-FFF2-40B4-BE49-F238E27FC236}">
                <a16:creationId xmlns:a16="http://schemas.microsoft.com/office/drawing/2014/main" id="{84646B30-C646-4EC5-ACF7-C2DD735488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47896" y="495117"/>
            <a:ext cx="2620300" cy="1889243"/>
          </a:xfrm>
          <a:prstGeom prst="rect">
            <a:avLst/>
          </a:prstGeom>
        </p:spPr>
      </p:pic>
      <p:pic>
        <p:nvPicPr>
          <p:cNvPr id="13" name="Content Placeholder 3" descr="A circuit board&#10;&#10;Description generated with high confidence">
            <a:extLst>
              <a:ext uri="{FF2B5EF4-FFF2-40B4-BE49-F238E27FC236}">
                <a16:creationId xmlns:a16="http://schemas.microsoft.com/office/drawing/2014/main" id="{B61671D0-5629-4BCD-942B-F46ECF8CED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16295" y="126030"/>
            <a:ext cx="4425851" cy="3302970"/>
          </a:xfrm>
          <a:prstGeom prst="rect">
            <a:avLst/>
          </a:prstGeom>
        </p:spPr>
      </p:pic>
      <p:pic>
        <p:nvPicPr>
          <p:cNvPr id="16" name="Picture 16" descr="A close up of a device&#10;&#10;Description generated with high confidence">
            <a:extLst>
              <a:ext uri="{FF2B5EF4-FFF2-40B4-BE49-F238E27FC236}">
                <a16:creationId xmlns:a16="http://schemas.microsoft.com/office/drawing/2014/main" id="{B0771FFD-4F8B-443A-BE6E-874CF59FD4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0663" y="2579568"/>
            <a:ext cx="2123295" cy="2123295"/>
          </a:xfrm>
          <a:prstGeom prst="rect">
            <a:avLst/>
          </a:prstGeom>
        </p:spPr>
      </p:pic>
      <p:pic>
        <p:nvPicPr>
          <p:cNvPr id="19" name="Picture 18" descr="A circuit board&#10;&#10;Description generated with very high confidence">
            <a:extLst>
              <a:ext uri="{FF2B5EF4-FFF2-40B4-BE49-F238E27FC236}">
                <a16:creationId xmlns:a16="http://schemas.microsoft.com/office/drawing/2014/main" id="{5C773704-3ABB-4CE5-AD39-ECF375122F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69995" y="3907024"/>
            <a:ext cx="1871804" cy="1871804"/>
          </a:xfrm>
          <a:prstGeom prst="rect">
            <a:avLst/>
          </a:prstGeom>
        </p:spPr>
      </p:pic>
      <p:pic>
        <p:nvPicPr>
          <p:cNvPr id="21" name="Picture 6" descr="A close up of a device&#10;&#10;Description generated with high confidence">
            <a:extLst>
              <a:ext uri="{FF2B5EF4-FFF2-40B4-BE49-F238E27FC236}">
                <a16:creationId xmlns:a16="http://schemas.microsoft.com/office/drawing/2014/main" id="{B258345E-E81B-4768-B956-17AC0246284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56501" y="3749914"/>
            <a:ext cx="2545438" cy="2169707"/>
          </a:xfrm>
          <a:prstGeom prst="rect">
            <a:avLst/>
          </a:prstGeom>
        </p:spPr>
      </p:pic>
      <p:pic>
        <p:nvPicPr>
          <p:cNvPr id="23" name="Picture 2" descr="A circuit board&#10;&#10;Description generated with very high confidence">
            <a:extLst>
              <a:ext uri="{FF2B5EF4-FFF2-40B4-BE49-F238E27FC236}">
                <a16:creationId xmlns:a16="http://schemas.microsoft.com/office/drawing/2014/main" id="{FB48F111-9DA7-42E7-8B0E-EFC513A7750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72600" y="1102490"/>
            <a:ext cx="2221142" cy="2221142"/>
          </a:xfrm>
          <a:prstGeom prst="rect">
            <a:avLst/>
          </a:prstGeom>
        </p:spPr>
      </p:pic>
      <p:pic>
        <p:nvPicPr>
          <p:cNvPr id="26" name="Picture 26" descr="A circuit board&#10;&#10;Description generated with very high confidence">
            <a:extLst>
              <a:ext uri="{FF2B5EF4-FFF2-40B4-BE49-F238E27FC236}">
                <a16:creationId xmlns:a16="http://schemas.microsoft.com/office/drawing/2014/main" id="{E376E133-48CD-4729-800C-9560128379A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523659" y="2675080"/>
            <a:ext cx="3619633" cy="3597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9395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284B70D5-875B-433D-BDBD-1522A85D6C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645C88-888F-47C8-BE72-EA5DF2134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9485" y="634946"/>
            <a:ext cx="3690257" cy="1450757"/>
          </a:xfrm>
        </p:spPr>
        <p:txBody>
          <a:bodyPr>
            <a:normAutofit/>
          </a:bodyPr>
          <a:lstStyle/>
          <a:p>
            <a:r>
              <a:rPr lang="en-US" sz="3700">
                <a:cs typeface="Calibri Light"/>
              </a:rPr>
              <a:t>Implementation of Task 5.1  </a:t>
            </a:r>
            <a:endParaRPr lang="en-US" sz="370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947DF4A-614C-4B4C-8B80-E5B9D8E8CF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92143" y="2085703"/>
            <a:ext cx="3566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16E313C9-83C6-44E8-A86D-0E4AD59788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59485" y="2198914"/>
            <a:ext cx="3690257" cy="3670180"/>
          </a:xfrm>
        </p:spPr>
        <p:txBody>
          <a:bodyPr vert="horz" lIns="0" tIns="45720" rIns="0" bIns="45720" rtlCol="0" anchor="t">
            <a:normAutofit/>
          </a:bodyPr>
          <a:lstStyle/>
          <a:p>
            <a:pPr marL="0" indent="0">
              <a:buNone/>
            </a:pPr>
            <a:r>
              <a:rPr lang="en-US">
                <a:cs typeface="Calibri"/>
              </a:rPr>
              <a:t>Create schematic for IR transmitter</a:t>
            </a:r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E299956-A9E7-4FC1-A0B1-D590CA9730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7FC539C-B783-4B03-9F9E-D13430F3F6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85761B-1801-427A-8194-A3DEE07F43D6}"/>
              </a:ext>
            </a:extLst>
          </p:cNvPr>
          <p:cNvSpPr txBox="1"/>
          <p:nvPr/>
        </p:nvSpPr>
        <p:spPr>
          <a:xfrm>
            <a:off x="2323380" y="720306"/>
            <a:ext cx="3965275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Schematic of IR</a:t>
            </a:r>
            <a:r>
              <a:rPr lang="en-US">
                <a:cs typeface="Calibri"/>
              </a:rPr>
              <a:t> transmitter circuit</a:t>
            </a:r>
          </a:p>
        </p:txBody>
      </p:sp>
      <p:pic>
        <p:nvPicPr>
          <p:cNvPr id="3" name="Picture 4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C171D54E-1AF4-4FF9-894D-9319FF56CA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664" y="1100762"/>
            <a:ext cx="7559613" cy="4527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6454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7D379150-F6B4-45C8-BE10-6B278AD40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FFCF544-A370-4A5D-A95F-CA6E0E7191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EEB3B97-A638-498B-8083-54191CE71E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284B70D5-875B-433D-BDBD-1522A85D6C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34674C-83F5-447C-BFE5-5288C6EB60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9485" y="634946"/>
            <a:ext cx="3690257" cy="145075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4400">
                <a:solidFill>
                  <a:schemeClr val="tx1">
                    <a:lumMod val="75000"/>
                    <a:lumOff val="25000"/>
                  </a:schemeClr>
                </a:solidFill>
              </a:rPr>
              <a:t>Implementation of Task 5.1</a:t>
            </a:r>
            <a:r>
              <a:rPr lang="en-US" sz="4400">
                <a:solidFill>
                  <a:schemeClr val="tx1">
                    <a:lumMod val="75000"/>
                    <a:lumOff val="25000"/>
                  </a:schemeClr>
                </a:solidFill>
                <a:cs typeface="Calibri Light"/>
              </a:rPr>
              <a:t> (cont.)</a:t>
            </a:r>
            <a:endParaRPr lang="en-US" sz="4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947DF4A-614C-4B4C-8B80-E5B9D8E8CF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92143" y="2085703"/>
            <a:ext cx="3566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83DBE9E-BDA9-40CD-8C32-7F4AA8A78B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859485" y="2198914"/>
            <a:ext cx="3690257" cy="3670180"/>
          </a:xfrm>
        </p:spPr>
        <p:txBody>
          <a:bodyPr vert="horz" lIns="0" tIns="45720" rIns="0" bIns="45720" rtlCol="0" anchor="t">
            <a:normAutofit/>
          </a:bodyPr>
          <a:lstStyle/>
          <a:p>
            <a:r>
              <a:rPr lang="en-US" sz="1800">
                <a:solidFill>
                  <a:schemeClr val="tx1">
                    <a:lumMod val="75000"/>
                    <a:lumOff val="25000"/>
                  </a:schemeClr>
                </a:solidFill>
              </a:rPr>
              <a:t>Create breadboard design for IR transmitter</a:t>
            </a:r>
            <a:endParaRPr lang="en-US" sz="1800">
              <a:solidFill>
                <a:schemeClr val="tx1">
                  <a:lumMod val="75000"/>
                  <a:lumOff val="25000"/>
                </a:schemeClr>
              </a:solidFill>
              <a:cs typeface="Calibri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E299956-A9E7-4FC1-A0B1-D590CA9730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7FC539C-B783-4B03-9F9E-D13430F3F6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83B1F15-0656-421E-94A1-FF137B924C5D}"/>
              </a:ext>
            </a:extLst>
          </p:cNvPr>
          <p:cNvSpPr txBox="1"/>
          <p:nvPr/>
        </p:nvSpPr>
        <p:spPr>
          <a:xfrm>
            <a:off x="2610928" y="605287"/>
            <a:ext cx="3577086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IR</a:t>
            </a:r>
            <a:r>
              <a:rPr lang="en-US">
                <a:cs typeface="Calibri"/>
              </a:rPr>
              <a:t> Transmitter Breadboard Design</a:t>
            </a:r>
            <a:endParaRPr lang="en-US"/>
          </a:p>
        </p:txBody>
      </p:sp>
      <p:pic>
        <p:nvPicPr>
          <p:cNvPr id="6" name="Picture 7" descr="A circuit board&#10;&#10;Description generated with very high confidence">
            <a:extLst>
              <a:ext uri="{FF2B5EF4-FFF2-40B4-BE49-F238E27FC236}">
                <a16:creationId xmlns:a16="http://schemas.microsoft.com/office/drawing/2014/main" id="{A17A4ED6-FBD3-4F78-8368-3E2F06CF76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1128" y="1036111"/>
            <a:ext cx="7354881" cy="4619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7269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7D379150-F6B4-45C8-BE10-6B278AD40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FFCF544-A370-4A5D-A95F-CA6E0E7191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EEB3B97-A638-498B-8083-54191CE71E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284B70D5-875B-433D-BDBD-1522A85D6C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34674C-83F5-447C-BFE5-5288C6EB60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9485" y="634946"/>
            <a:ext cx="3690257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>
                <a:solidFill>
                  <a:schemeClr val="tx1">
                    <a:lumMod val="75000"/>
                    <a:lumOff val="25000"/>
                  </a:schemeClr>
                </a:solidFill>
              </a:rPr>
              <a:t>Implementation of Task 5.2</a:t>
            </a:r>
            <a:r>
              <a:rPr lang="en-US" sz="4400">
                <a:solidFill>
                  <a:schemeClr val="tx1">
                    <a:lumMod val="75000"/>
                    <a:lumOff val="25000"/>
                  </a:schemeClr>
                </a:solidFill>
                <a:cs typeface="Calibri Light"/>
              </a:rPr>
              <a:t> </a:t>
            </a:r>
            <a:endParaRPr lang="en-US" sz="4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947DF4A-614C-4B4C-8B80-E5B9D8E8CF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92143" y="2085703"/>
            <a:ext cx="3566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83DBE9E-BDA9-40CD-8C32-7F4AA8A78B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859485" y="2198914"/>
            <a:ext cx="3690257" cy="3670180"/>
          </a:xfrm>
        </p:spPr>
        <p:txBody>
          <a:bodyPr vert="horz" lIns="0" tIns="45720" rIns="0" bIns="45720" rtlCol="0" anchor="t">
            <a:normAutofit/>
          </a:bodyPr>
          <a:lstStyle/>
          <a:p>
            <a:r>
              <a:rPr lang="en-US" sz="1800">
                <a:solidFill>
                  <a:schemeClr val="tx1">
                    <a:lumMod val="75000"/>
                    <a:lumOff val="25000"/>
                  </a:schemeClr>
                </a:solidFill>
              </a:rPr>
              <a:t>Circuit Design Simulation</a:t>
            </a:r>
            <a:r>
              <a:rPr lang="en-US" sz="1800">
                <a:solidFill>
                  <a:schemeClr val="tx1">
                    <a:lumMod val="75000"/>
                    <a:lumOff val="25000"/>
                  </a:schemeClr>
                </a:solidFill>
                <a:cs typeface="Calibri"/>
              </a:rPr>
              <a:t> (calculations)</a:t>
            </a:r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E299956-A9E7-4FC1-A0B1-D590CA9730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7FC539C-B783-4B03-9F9E-D13430F3F6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83B1F15-0656-421E-94A1-FF137B924C5D}"/>
              </a:ext>
            </a:extLst>
          </p:cNvPr>
          <p:cNvSpPr txBox="1"/>
          <p:nvPr/>
        </p:nvSpPr>
        <p:spPr>
          <a:xfrm>
            <a:off x="2610928" y="634041"/>
            <a:ext cx="3979652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Calculations for</a:t>
            </a:r>
            <a:r>
              <a:rPr lang="en-US">
                <a:cs typeface="Calibri"/>
              </a:rPr>
              <a:t> IR Transmitter Circuit</a:t>
            </a:r>
            <a:endParaRPr lang="en-US"/>
          </a:p>
        </p:txBody>
      </p:sp>
      <p:pic>
        <p:nvPicPr>
          <p:cNvPr id="6" name="Picture 7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3AB83CB2-039F-44E5-A4E8-1302A08879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0057" y="1005948"/>
            <a:ext cx="6968345" cy="4737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9680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284B70D5-875B-433D-BDBD-1522A85D6C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645C88-888F-47C8-BE72-EA5DF2134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9485" y="634946"/>
            <a:ext cx="3690257" cy="1450757"/>
          </a:xfrm>
        </p:spPr>
        <p:txBody>
          <a:bodyPr>
            <a:normAutofit fontScale="90000"/>
          </a:bodyPr>
          <a:lstStyle/>
          <a:p>
            <a:r>
              <a:rPr lang="en-US" sz="4100">
                <a:cs typeface="Calibri Light"/>
              </a:rPr>
              <a:t>Implementation of Task 5.2 (cont.) </a:t>
            </a:r>
            <a:endParaRPr lang="en-US" sz="410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947DF4A-614C-4B4C-8B80-E5B9D8E8CF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92143" y="2085703"/>
            <a:ext cx="3566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16E313C9-83C6-44E8-A86D-0E4AD59788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59485" y="2198914"/>
            <a:ext cx="3690257" cy="3670180"/>
          </a:xfrm>
        </p:spPr>
        <p:txBody>
          <a:bodyPr vert="horz" lIns="0" tIns="45720" rIns="0" bIns="45720" rtlCol="0" anchor="t">
            <a:normAutofit/>
          </a:bodyPr>
          <a:lstStyle/>
          <a:p>
            <a:r>
              <a:rPr lang="en-US">
                <a:cs typeface="Calibri"/>
              </a:rPr>
              <a:t>Circuit design simulation 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E299956-A9E7-4FC1-A0B1-D590CA9730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7FC539C-B783-4B03-9F9E-D13430F3F6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14B715-42B4-4B53-BDAE-947D65FC2AF2}"/>
              </a:ext>
            </a:extLst>
          </p:cNvPr>
          <p:cNvSpPr txBox="1"/>
          <p:nvPr/>
        </p:nvSpPr>
        <p:spPr>
          <a:xfrm>
            <a:off x="2438400" y="763438"/>
            <a:ext cx="3519577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Simulation of IR</a:t>
            </a:r>
            <a:r>
              <a:rPr lang="en-US">
                <a:cs typeface="Calibri"/>
              </a:rPr>
              <a:t> transmitter circuit</a:t>
            </a:r>
            <a:endParaRPr lang="en-US"/>
          </a:p>
        </p:txBody>
      </p:sp>
      <p:pic>
        <p:nvPicPr>
          <p:cNvPr id="4" name="Picture 5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2F95FDC5-01D7-4FE6-8C91-734FA7E0FE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684" y="1134957"/>
            <a:ext cx="7545236" cy="4487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8937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10162E77-11AD-44A7-84EC-40C59EEFBD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645C88-888F-47C8-BE72-EA5DF2134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9485" y="634946"/>
            <a:ext cx="3690257" cy="1450757"/>
          </a:xfrm>
        </p:spPr>
        <p:txBody>
          <a:bodyPr>
            <a:normAutofit fontScale="90000"/>
          </a:bodyPr>
          <a:lstStyle/>
          <a:p>
            <a:r>
              <a:rPr lang="en-US" sz="4100">
                <a:cs typeface="Calibri Light"/>
              </a:rPr>
              <a:t>Implementation of Task 5.2 (cont.) </a:t>
            </a:r>
            <a:endParaRPr lang="en-US" sz="4100"/>
          </a:p>
        </p:txBody>
      </p:sp>
      <p:pic>
        <p:nvPicPr>
          <p:cNvPr id="4" name="Picture 4" descr="A screenshot of a computer&#10;&#10;Description generated with very high confidence">
            <a:extLst>
              <a:ext uri="{FF2B5EF4-FFF2-40B4-BE49-F238E27FC236}">
                <a16:creationId xmlns:a16="http://schemas.microsoft.com/office/drawing/2014/main" id="{C2447823-5B7A-4C95-A34E-B6520967C5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" b="4811"/>
          <a:stretch/>
        </p:blipFill>
        <p:spPr>
          <a:xfrm>
            <a:off x="633999" y="956382"/>
            <a:ext cx="6909801" cy="4998105"/>
          </a:xfrm>
          <a:prstGeom prst="rect">
            <a:avLst/>
          </a:prstGeom>
        </p:spPr>
      </p:pic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5AB158E9-1B40-4CD6-95F0-95CA11DF7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92143" y="2085703"/>
            <a:ext cx="3566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16E313C9-83C6-44E8-A86D-0E4AD59788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59485" y="2198913"/>
            <a:ext cx="3690257" cy="3755565"/>
          </a:xfrm>
        </p:spPr>
        <p:txBody>
          <a:bodyPr vert="horz" lIns="0" tIns="45720" rIns="0" bIns="45720" rtlCol="0" anchor="t">
            <a:normAutofit/>
          </a:bodyPr>
          <a:lstStyle/>
          <a:p>
            <a:r>
              <a:rPr lang="en-US">
                <a:cs typeface="Calibri"/>
              </a:rPr>
              <a:t>Circuit design simulation (results)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6329CBCE-21AE-419D-AC1F-8ACF510A66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FF2DA012-1414-493D-888F-5D99D0BDA3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64F6D5-6EBE-456F-A362-3DF5C716AE3B}"/>
              </a:ext>
            </a:extLst>
          </p:cNvPr>
          <p:cNvSpPr txBox="1"/>
          <p:nvPr/>
        </p:nvSpPr>
        <p:spPr>
          <a:xfrm>
            <a:off x="3085381" y="447136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Simulation</a:t>
            </a:r>
            <a:r>
              <a:rPr lang="en-US">
                <a:cs typeface="Calibri"/>
              </a:rPr>
              <a:t> Results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0409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7D379150-F6B4-45C8-BE10-6B278AD40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FFCF544-A370-4A5D-A95F-CA6E0E7191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EEB3B97-A638-498B-8083-54191CE71E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284B70D5-875B-433D-BDBD-1522A85D6C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34674C-83F5-447C-BFE5-5288C6EB60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9485" y="634946"/>
            <a:ext cx="3690257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>
                <a:solidFill>
                  <a:schemeClr val="tx1">
                    <a:lumMod val="75000"/>
                    <a:lumOff val="25000"/>
                  </a:schemeClr>
                </a:solidFill>
              </a:rPr>
              <a:t>Implementation of Task 5.3 </a:t>
            </a:r>
            <a:endParaRPr lang="en-US" sz="4400">
              <a:solidFill>
                <a:schemeClr val="tx1">
                  <a:lumMod val="75000"/>
                  <a:lumOff val="25000"/>
                </a:schemeClr>
              </a:solidFill>
              <a:cs typeface="Calibri Light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947DF4A-614C-4B4C-8B80-E5B9D8E8CF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92143" y="2085703"/>
            <a:ext cx="3566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83DBE9E-BDA9-40CD-8C32-7F4AA8A78B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859485" y="2198914"/>
            <a:ext cx="3690257" cy="3670180"/>
          </a:xfrm>
        </p:spPr>
        <p:txBody>
          <a:bodyPr vert="horz" lIns="0" tIns="45720" rIns="0" bIns="45720" rtlCol="0" anchor="t">
            <a:normAutofit/>
          </a:bodyPr>
          <a:lstStyle/>
          <a:p>
            <a:r>
              <a:rPr lang="en-US" sz="1800">
                <a:solidFill>
                  <a:schemeClr val="tx1">
                    <a:lumMod val="75000"/>
                    <a:lumOff val="25000"/>
                  </a:schemeClr>
                </a:solidFill>
                <a:cs typeface="Calibri"/>
              </a:rPr>
              <a:t>PCB Design of IR Transmitter circuit</a:t>
            </a:r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E299956-A9E7-4FC1-A0B1-D590CA9730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7FC539C-B783-4B03-9F9E-D13430F3F6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83B1F15-0656-421E-94A1-FF137B924C5D}"/>
              </a:ext>
            </a:extLst>
          </p:cNvPr>
          <p:cNvSpPr txBox="1"/>
          <p:nvPr/>
        </p:nvSpPr>
        <p:spPr>
          <a:xfrm>
            <a:off x="2610928" y="605287"/>
            <a:ext cx="3577086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PCB Design</a:t>
            </a:r>
            <a:r>
              <a:rPr lang="en-US">
                <a:cs typeface="Calibri"/>
              </a:rPr>
              <a:t> of IR Transmitter </a:t>
            </a:r>
          </a:p>
        </p:txBody>
      </p:sp>
      <p:pic>
        <p:nvPicPr>
          <p:cNvPr id="6" name="Picture 6" descr="A screenshot of a video game&#10;&#10;Description generated with high confidence">
            <a:extLst>
              <a:ext uri="{FF2B5EF4-FFF2-40B4-BE49-F238E27FC236}">
                <a16:creationId xmlns:a16="http://schemas.microsoft.com/office/drawing/2014/main" id="{06564429-228A-42D2-8ECC-D1B09D3263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0487" y="1038416"/>
            <a:ext cx="7369258" cy="4759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3058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E5958DBC-F4DA-42A8-8C52-860179790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05AD0E-E08E-4652-BDD3-BE4479D0A7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4679" y="634946"/>
            <a:ext cx="6405063" cy="1450757"/>
          </a:xfrm>
        </p:spPr>
        <p:txBody>
          <a:bodyPr>
            <a:normAutofit/>
          </a:bodyPr>
          <a:lstStyle/>
          <a:p>
            <a:r>
              <a:rPr lang="en-US"/>
              <a:t>Introduction</a:t>
            </a:r>
          </a:p>
        </p:txBody>
      </p:sp>
      <p:pic>
        <p:nvPicPr>
          <p:cNvPr id="4" name="Picture 4" descr="A picture containing person&#10;&#10;Description generated with very high confidence">
            <a:extLst>
              <a:ext uri="{FF2B5EF4-FFF2-40B4-BE49-F238E27FC236}">
                <a16:creationId xmlns:a16="http://schemas.microsoft.com/office/drawing/2014/main" id="{1119930D-FD23-489E-AD59-A0896BB5E1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999" y="638204"/>
            <a:ext cx="4020297" cy="2361923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9FCC9A9-2031-4283-9B27-34B62BB7F3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81247" y="2086188"/>
            <a:ext cx="5852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5">
            <a:extLst>
              <a:ext uri="{FF2B5EF4-FFF2-40B4-BE49-F238E27FC236}">
                <a16:creationId xmlns:a16="http://schemas.microsoft.com/office/drawing/2014/main" id="{4A7A7560-14E0-4144-8DEA-12A56869CA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715" y="3218101"/>
            <a:ext cx="3334863" cy="2476136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D4C829-F7BD-4EB4-994A-60F0FC13BC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4679" y="2198914"/>
            <a:ext cx="6405063" cy="3670180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>
              <a:buNone/>
            </a:pPr>
            <a:r>
              <a:rPr lang="en-US" sz="3600">
                <a:cs typeface="Calibri"/>
              </a:rPr>
              <a:t>Home automation is valuable in our lives to base on the fact that it makes tasks more convienient &amp; can save you money on utilities. IoT technology also creates a connection between various devices to send and receive data efficently. </a:t>
            </a:r>
          </a:p>
          <a:p>
            <a:endParaRPr lang="en-US" sz="2800">
              <a:cs typeface="Calibri"/>
            </a:endParaRPr>
          </a:p>
          <a:p>
            <a:endParaRPr lang="en-US" sz="2800">
              <a:cs typeface="Calibri"/>
            </a:endParaRPr>
          </a:p>
          <a:p>
            <a:endParaRPr lang="en-US" sz="2800">
              <a:cs typeface="Calibri"/>
            </a:endParaRPr>
          </a:p>
          <a:p>
            <a:endParaRPr lang="en-US">
              <a:cs typeface="Calibri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1DDD252-D7C8-4CE5-9C61-D60D722BC2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FBD75F5-C49C-4F6A-8D43-7A5939C233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1507564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D379150-F6B4-45C8-BE10-6B278AD40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FFCF544-A370-4A5D-A95F-CA6E0E7191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EEB3B97-A638-498B-8083-54191CE71E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284B70D5-875B-433D-BDBD-1522A85D6C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5DAD5A-4805-4607-873B-15BD1FE52F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9485" y="634946"/>
            <a:ext cx="3690257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>
                <a:solidFill>
                  <a:schemeClr val="tx1">
                    <a:lumMod val="75000"/>
                    <a:lumOff val="25000"/>
                  </a:schemeClr>
                </a:solidFill>
              </a:rPr>
              <a:t>Implementation of Task 6.1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947DF4A-614C-4B4C-8B80-E5B9D8E8CF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92143" y="2085703"/>
            <a:ext cx="3566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267C2F-260C-4009-A6D7-381D88D737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859485" y="2198914"/>
            <a:ext cx="3690257" cy="3670180"/>
          </a:xfrm>
        </p:spPr>
        <p:txBody>
          <a:bodyPr vert="horz" lIns="0" tIns="45720" rIns="0" bIns="45720" rtlCol="0" anchor="t">
            <a:normAutofit/>
          </a:bodyPr>
          <a:lstStyle/>
          <a:p>
            <a:pPr marL="0" lvl="1"/>
            <a:r>
              <a:rPr lang="en-US" sz="1800"/>
              <a:t>Create schematic for temperature control</a:t>
            </a:r>
            <a:endParaRPr lang="en-US" sz="1800">
              <a:cs typeface="Calibri"/>
            </a:endParaRPr>
          </a:p>
          <a:p>
            <a:pPr marL="0" lvl="1"/>
            <a:endParaRPr lang="en-US" sz="1600">
              <a:cs typeface="Calibri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E299956-A9E7-4FC1-A0B1-D590CA9730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7FC539C-B783-4B03-9F9E-D13430F3F6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857706-FB98-49BA-BB6E-5866A1F4B704}"/>
              </a:ext>
            </a:extLst>
          </p:cNvPr>
          <p:cNvSpPr txBox="1"/>
          <p:nvPr/>
        </p:nvSpPr>
        <p:spPr>
          <a:xfrm>
            <a:off x="2280249" y="504645"/>
            <a:ext cx="4152181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Temperature Control</a:t>
            </a:r>
            <a:r>
              <a:rPr lang="en-US">
                <a:cs typeface="Calibri"/>
              </a:rPr>
              <a:t> Schematic Design</a:t>
            </a:r>
            <a:endParaRPr lang="en-US"/>
          </a:p>
        </p:txBody>
      </p:sp>
      <p:pic>
        <p:nvPicPr>
          <p:cNvPr id="8" name="Picture 8" descr="A map of a lot of text&#10;&#10;Description generated with very high confidence">
            <a:extLst>
              <a:ext uri="{FF2B5EF4-FFF2-40B4-BE49-F238E27FC236}">
                <a16:creationId xmlns:a16="http://schemas.microsoft.com/office/drawing/2014/main" id="{1EDFC47A-BF0D-4C4F-8667-6D5B3CE293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9242" y="1025959"/>
            <a:ext cx="7455522" cy="4525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7054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D379150-F6B4-45C8-BE10-6B278AD40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FFCF544-A370-4A5D-A95F-CA6E0E7191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EEB3B97-A638-498B-8083-54191CE71E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284B70D5-875B-433D-BDBD-1522A85D6C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C4AC60-151F-4DA3-B70B-4AC86180BB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9485" y="634946"/>
            <a:ext cx="3690257" cy="145075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4400">
                <a:solidFill>
                  <a:schemeClr val="tx1">
                    <a:lumMod val="75000"/>
                    <a:lumOff val="25000"/>
                  </a:schemeClr>
                </a:solidFill>
              </a:rPr>
              <a:t>Implementation of Task 6.1</a:t>
            </a:r>
            <a:r>
              <a:rPr lang="en-US" sz="4400">
                <a:solidFill>
                  <a:schemeClr val="tx1">
                    <a:lumMod val="75000"/>
                    <a:lumOff val="25000"/>
                  </a:schemeClr>
                </a:solidFill>
                <a:cs typeface="Calibri Light"/>
              </a:rPr>
              <a:t> (cont.)</a:t>
            </a:r>
            <a:endParaRPr lang="en-US" sz="4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947DF4A-614C-4B4C-8B80-E5B9D8E8CF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92143" y="2085703"/>
            <a:ext cx="3566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03B6B1-0069-4B7A-862B-B5CD41B512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859485" y="2198914"/>
            <a:ext cx="3690257" cy="3670180"/>
          </a:xfrm>
        </p:spPr>
        <p:txBody>
          <a:bodyPr vert="horz" lIns="0" tIns="45720" rIns="0" bIns="45720" rtlCol="0" anchor="t">
            <a:normAutofit/>
          </a:bodyPr>
          <a:lstStyle/>
          <a:p>
            <a:pPr marL="0" lvl="1"/>
            <a:r>
              <a:rPr lang="en-US" sz="1800"/>
              <a:t>Create breadboard design for temperature control </a:t>
            </a:r>
            <a:endParaRPr lang="en-US" sz="1800">
              <a:cs typeface="Calibri"/>
            </a:endParaRPr>
          </a:p>
          <a:p>
            <a:pPr marL="342900" lvl="1" indent="-342900">
              <a:buFont typeface="Calibri" panose="020F0502020204030204" pitchFamily="34" charset="0"/>
              <a:buChar char="•"/>
            </a:pPr>
            <a:endParaRPr lang="en-US" sz="1600">
              <a:cs typeface="Calibri"/>
            </a:endParaRPr>
          </a:p>
          <a:p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E299956-A9E7-4FC1-A0B1-D590CA9730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7FC539C-B783-4B03-9F9E-D13430F3F6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7725589-072A-4D83-B163-E543AFDEF45A}"/>
              </a:ext>
            </a:extLst>
          </p:cNvPr>
          <p:cNvSpPr txBox="1"/>
          <p:nvPr/>
        </p:nvSpPr>
        <p:spPr>
          <a:xfrm>
            <a:off x="2237117" y="562154"/>
            <a:ext cx="4137803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Temperature Control Breadboard Design</a:t>
            </a:r>
          </a:p>
        </p:txBody>
      </p:sp>
      <p:pic>
        <p:nvPicPr>
          <p:cNvPr id="8" name="Picture 8" descr="A picture containing text&#10;&#10;Description generated with very high confidence">
            <a:extLst>
              <a:ext uri="{FF2B5EF4-FFF2-40B4-BE49-F238E27FC236}">
                <a16:creationId xmlns:a16="http://schemas.microsoft.com/office/drawing/2014/main" id="{177D60C6-1466-483D-AF65-57B1C5CFA0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8638" y="1110080"/>
            <a:ext cx="7254239" cy="4529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4415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D379150-F6B4-45C8-BE10-6B278AD40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FFCF544-A370-4A5D-A95F-CA6E0E7191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EEB3B97-A638-498B-8083-54191CE71E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284B70D5-875B-433D-BDBD-1522A85D6C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DC90E6-D5DA-4DAB-B3E6-7975C06A48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9485" y="634946"/>
            <a:ext cx="3690257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>
                <a:solidFill>
                  <a:schemeClr val="tx1">
                    <a:lumMod val="75000"/>
                    <a:lumOff val="25000"/>
                  </a:schemeClr>
                </a:solidFill>
              </a:rPr>
              <a:t>Implementation of Task 6.2 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947DF4A-614C-4B4C-8B80-E5B9D8E8CF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92143" y="2085703"/>
            <a:ext cx="3566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E4D643-24F0-4D54-9D96-526CA54279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859485" y="2198914"/>
            <a:ext cx="3690257" cy="3670180"/>
          </a:xfrm>
        </p:spPr>
        <p:txBody>
          <a:bodyPr vert="horz" lIns="0" tIns="45720" rIns="0" bIns="45720" rtlCol="0" anchor="t">
            <a:normAutofit/>
          </a:bodyPr>
          <a:lstStyle/>
          <a:p>
            <a:pPr marL="0" lvl="1"/>
            <a:r>
              <a:rPr lang="en-US" sz="1800"/>
              <a:t>PCB design of temperature control</a:t>
            </a:r>
            <a:endParaRPr lang="en-US" sz="1800">
              <a:cs typeface="Calibri"/>
            </a:endParaRPr>
          </a:p>
          <a:p>
            <a:pPr marL="0" lvl="1"/>
            <a:endParaRPr lang="en-US" sz="1600">
              <a:cs typeface="Calibri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E299956-A9E7-4FC1-A0B1-D590CA9730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7FC539C-B783-4B03-9F9E-D13430F3F6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40EA80-DDDB-46F4-BB97-7A1A9EB2FDC6}"/>
              </a:ext>
            </a:extLst>
          </p:cNvPr>
          <p:cNvSpPr txBox="1"/>
          <p:nvPr/>
        </p:nvSpPr>
        <p:spPr>
          <a:xfrm>
            <a:off x="2265871" y="619663"/>
            <a:ext cx="4051539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PCB </a:t>
            </a:r>
            <a:r>
              <a:rPr lang="en-US">
                <a:cs typeface="Calibri"/>
              </a:rPr>
              <a:t>Design for Temperature Control</a:t>
            </a:r>
            <a:endParaRPr lang="en-US"/>
          </a:p>
        </p:txBody>
      </p:sp>
      <p:pic>
        <p:nvPicPr>
          <p:cNvPr id="6" name="Picture 7" descr="A close up of text on a white background&#10;&#10;Description generated with high confidence">
            <a:extLst>
              <a:ext uri="{FF2B5EF4-FFF2-40B4-BE49-F238E27FC236}">
                <a16:creationId xmlns:a16="http://schemas.microsoft.com/office/drawing/2014/main" id="{86FF16DC-773D-47C2-9EEF-E0774D4916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1938" y="997697"/>
            <a:ext cx="7282993" cy="433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3085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7D379150-F6B4-45C8-BE10-6B278AD40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5FFCF544-A370-4A5D-A95F-CA6E0E7191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6EEB3B97-A638-498B-8083-54191CE71E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62" name="Rectangle 61">
            <a:extLst>
              <a:ext uri="{FF2B5EF4-FFF2-40B4-BE49-F238E27FC236}">
                <a16:creationId xmlns:a16="http://schemas.microsoft.com/office/drawing/2014/main" id="{284B70D5-875B-433D-BDBD-1522A85D6C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65A8EC-A037-4E36-9E11-E6CEBEF020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9485" y="634946"/>
            <a:ext cx="3690257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700">
                <a:solidFill>
                  <a:schemeClr val="tx1">
                    <a:lumMod val="75000"/>
                    <a:lumOff val="25000"/>
                  </a:schemeClr>
                </a:solidFill>
              </a:rPr>
              <a:t>Implementation of Task 7.1 </a:t>
            </a:r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C947DF4A-614C-4B4C-8B80-E5B9D8E8CF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92143" y="2085703"/>
            <a:ext cx="3566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7CBEE0-675E-4DD4-A4F6-5C6575B451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859485" y="2198914"/>
            <a:ext cx="3690257" cy="3670180"/>
          </a:xfrm>
        </p:spPr>
        <p:txBody>
          <a:bodyPr vert="horz" lIns="0" tIns="45720" rIns="0" bIns="45720" rtlCol="0" anchor="t">
            <a:normAutofit/>
          </a:bodyPr>
          <a:lstStyle/>
          <a:p>
            <a:pPr marL="0" lvl="1"/>
            <a:r>
              <a:rPr lang="en-US" sz="1800"/>
              <a:t>Create schematic for Light Control</a:t>
            </a:r>
            <a:endParaRPr lang="en-US" sz="1800">
              <a:cs typeface="Calibri"/>
            </a:endParaRPr>
          </a:p>
          <a:p>
            <a:pPr marL="0" lvl="1"/>
            <a:endParaRPr lang="en-US" sz="1800">
              <a:cs typeface="Calibri"/>
            </a:endParaRPr>
          </a:p>
          <a:p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1E299956-A9E7-4FC1-A0B1-D590CA9730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17FC539C-B783-4B03-9F9E-D13430F3F6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6D5C25-7262-4676-BA6E-47A0E82D8AB7}"/>
              </a:ext>
            </a:extLst>
          </p:cNvPr>
          <p:cNvSpPr txBox="1"/>
          <p:nvPr/>
        </p:nvSpPr>
        <p:spPr>
          <a:xfrm>
            <a:off x="2754701" y="634042"/>
            <a:ext cx="4109049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Light Control Schematic Design</a:t>
            </a:r>
            <a:endParaRPr lang="en-US"/>
          </a:p>
        </p:txBody>
      </p:sp>
      <p:pic>
        <p:nvPicPr>
          <p:cNvPr id="8" name="Picture 8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8C457BAF-3873-4DF0-A2F8-45C83FB3D7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3657" y="1068772"/>
            <a:ext cx="7038578" cy="4669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6596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00B5AE2-C5CC-499C-8F2D-249888BE22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A7A3698-B350-40E5-8475-9BCC41A089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AC655C7-EC94-4BE6-84C8-2F9EFBBB27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10162E77-11AD-44A7-84EC-40C59EEFBD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3D8430-BD2E-49E9-9CBD-12A9AA644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9485" y="634946"/>
            <a:ext cx="3690257" cy="145075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4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Implementation of Task </a:t>
            </a:r>
            <a:r>
              <a:rPr lang="en-US" sz="4400">
                <a:solidFill>
                  <a:schemeClr val="tx1">
                    <a:lumMod val="75000"/>
                    <a:lumOff val="25000"/>
                  </a:schemeClr>
                </a:solidFill>
              </a:rPr>
              <a:t>7.1</a:t>
            </a:r>
            <a:r>
              <a:rPr lang="en-US" sz="4400">
                <a:solidFill>
                  <a:schemeClr val="tx1">
                    <a:lumMod val="75000"/>
                    <a:lumOff val="25000"/>
                  </a:schemeClr>
                </a:solidFill>
                <a:cs typeface="Calibri Light"/>
              </a:rPr>
              <a:t> (cont.) </a:t>
            </a:r>
            <a:endParaRPr lang="en-US" sz="4400" kern="1200" spc="-50" baseline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AB158E9-1B40-4CD6-95F0-95CA11DF7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92143" y="2085703"/>
            <a:ext cx="3566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F4484E-658A-4BD5-A651-4C17550D6E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859485" y="2198913"/>
            <a:ext cx="3690257" cy="3755565"/>
          </a:xfrm>
        </p:spPr>
        <p:txBody>
          <a:bodyPr vert="horz" lIns="0" tIns="45720" rIns="0" bIns="45720" rtlCol="0" anchor="t">
            <a:normAutofit/>
          </a:bodyPr>
          <a:lstStyle/>
          <a:p>
            <a:pPr marL="0" lvl="1"/>
            <a:r>
              <a:rPr lang="en-US" sz="1600"/>
              <a:t>Create breadboard design for Light Control</a:t>
            </a:r>
            <a:endParaRPr lang="en-US" sz="1600">
              <a:cs typeface="Calibri"/>
            </a:endParaRPr>
          </a:p>
          <a:p>
            <a:pPr marL="0"/>
            <a:endParaRPr lang="en-US">
              <a:cs typeface="Calibri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329CBCE-21AE-419D-AC1F-8ACF510A66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F2DA012-1414-493D-888F-5D99D0BDA3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4891E3-3BDC-487D-A50D-FA3C472BC026}"/>
              </a:ext>
            </a:extLst>
          </p:cNvPr>
          <p:cNvSpPr txBox="1"/>
          <p:nvPr/>
        </p:nvSpPr>
        <p:spPr>
          <a:xfrm>
            <a:off x="2193985" y="332117"/>
            <a:ext cx="4137803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Light Control Breadboard</a:t>
            </a:r>
            <a:r>
              <a:rPr lang="en-US">
                <a:cs typeface="Calibri"/>
              </a:rPr>
              <a:t> Design</a:t>
            </a:r>
            <a:endParaRPr lang="en-US"/>
          </a:p>
        </p:txBody>
      </p:sp>
      <p:pic>
        <p:nvPicPr>
          <p:cNvPr id="8" name="Picture 8" descr="A circuit board&#10;&#10;Description generated with very high confidence">
            <a:extLst>
              <a:ext uri="{FF2B5EF4-FFF2-40B4-BE49-F238E27FC236}">
                <a16:creationId xmlns:a16="http://schemas.microsoft.com/office/drawing/2014/main" id="{9FF9B07C-D1F6-4507-8D15-3012C6E009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6751" y="807506"/>
            <a:ext cx="7139220" cy="4717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8975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66ACB-E171-40CD-8163-4D88595FEF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>
                <a:cs typeface="Calibri Light"/>
              </a:rPr>
              <a:t>ABET Outcomes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674042-978F-4DD4-A236-3E5D8C5D5E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45720" rIns="0" bIns="45720" rtlCol="0" anchor="t">
            <a:normAutofit fontScale="70000" lnSpcReduction="20000"/>
          </a:bodyPr>
          <a:lstStyle/>
          <a:p>
            <a:r>
              <a:rPr lang="en-US"/>
              <a:t>(a) An ability to apply knowledge of mathematics, science, and engineering</a:t>
            </a:r>
          </a:p>
          <a:p>
            <a:r>
              <a:rPr lang="en-US"/>
              <a:t>(b) An ability to design and conduct experiments, as well as to analyze and interpret data</a:t>
            </a:r>
          </a:p>
          <a:p>
            <a:r>
              <a:rPr lang="en-US"/>
              <a:t>(c) An ability to design a system, component, or process to meet desired needs within realistic constraints such as economic, environmental, social, political, ethical, health and safety, manufacturability, and sustainability</a:t>
            </a:r>
          </a:p>
          <a:p>
            <a:r>
              <a:rPr lang="en-US"/>
              <a:t>(d) An ability to function on multidisciplinary teams</a:t>
            </a:r>
          </a:p>
          <a:p>
            <a:r>
              <a:rPr lang="en-US"/>
              <a:t>(e) An ability to identify, formulate, and solve engineering problems</a:t>
            </a:r>
          </a:p>
          <a:p>
            <a:r>
              <a:rPr lang="en-US"/>
              <a:t>(f) An understanding of professional and ethical responsibility</a:t>
            </a:r>
          </a:p>
          <a:p>
            <a:r>
              <a:rPr lang="en-US"/>
              <a:t>(g) An ability to communicate effectively</a:t>
            </a:r>
          </a:p>
          <a:p>
            <a:r>
              <a:rPr lang="en-US"/>
              <a:t>(h) The broad education necessary to understand the impact of engineering solutions in a global, economic, environmental, and societal context</a:t>
            </a:r>
          </a:p>
          <a:p>
            <a:r>
              <a:rPr lang="en-US"/>
              <a:t>(i) A recognition of the need for, and an ability to engage in life-long learning</a:t>
            </a:r>
          </a:p>
          <a:p>
            <a:r>
              <a:rPr lang="en-US"/>
              <a:t>(j) A knowledge of contemporary issues</a:t>
            </a:r>
          </a:p>
          <a:p>
            <a:r>
              <a:rPr lang="en-US"/>
              <a:t>(k) An ability to use the techniques, skills, and modern engineering tools necessary for engineering practice.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762" y="286603"/>
            <a:ext cx="1145491" cy="1238369"/>
          </a:xfrm>
          <a:prstGeom prst="rect">
            <a:avLst/>
          </a:prstGeom>
        </p:spPr>
      </p:pic>
      <p:pic>
        <p:nvPicPr>
          <p:cNvPr id="1026" name="Picture 2" descr="https://www.umes.edu/uploadedImages/_DEPARTMENTS/About/Content/UnivES_w-rotunda_202-gray.jpg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5407" y="326295"/>
            <a:ext cx="2106362" cy="1158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53846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220309" y="2743200"/>
            <a:ext cx="415876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/>
              <a:t>Thank You!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16034320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C23B12-AFF8-45B5-BCFF-4EA9BC6541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>
                <a:cs typeface="Calibri Light"/>
              </a:rPr>
              <a:t>Examples of IoT devices on the market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310A3E-3782-459C-BF92-906512693D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b="1">
                <a:cs typeface="Calibri"/>
              </a:rPr>
              <a:t>SMART REMOTE</a:t>
            </a:r>
          </a:p>
          <a:p>
            <a:pPr algn="ctr"/>
            <a:endParaRPr lang="en-US" b="1">
              <a:cs typeface="Calibri"/>
            </a:endParaRP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D75D566E-5BC5-4D32-AB79-CC858A67FAA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vert="horz" lIns="0" tIns="45720" rIns="0" bIns="45720" rtlCol="0" anchor="t">
            <a:normAutofit/>
          </a:bodyPr>
          <a:lstStyle/>
          <a:p>
            <a:pPr marL="0" indent="0">
              <a:buNone/>
            </a:pPr>
            <a:endParaRPr lang="en-US">
              <a:cs typeface="Calibri"/>
            </a:endParaRPr>
          </a:p>
          <a:p>
            <a:pPr marL="0" indent="0">
              <a:buNone/>
            </a:pPr>
            <a:endParaRPr lang="en-US">
              <a:cs typeface="Calibri"/>
            </a:endParaRPr>
          </a:p>
          <a:p>
            <a:pPr marL="0" indent="0">
              <a:buNone/>
            </a:pPr>
            <a:endParaRPr lang="en-US">
              <a:cs typeface="Calibri"/>
            </a:endParaRPr>
          </a:p>
          <a:p>
            <a:pPr marL="0" indent="0">
              <a:buNone/>
            </a:pPr>
            <a:endParaRPr lang="en-US">
              <a:cs typeface="Calibri"/>
            </a:endParaRPr>
          </a:p>
          <a:p>
            <a:pPr marL="0" indent="0">
              <a:buNone/>
            </a:pPr>
            <a:endParaRPr lang="en-US">
              <a:cs typeface="Calibri"/>
            </a:endParaRPr>
          </a:p>
          <a:p>
            <a:pPr marL="0" indent="0">
              <a:buNone/>
            </a:pPr>
            <a:endParaRPr lang="en-US">
              <a:cs typeface="Calibri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F2358A8-ED59-4E9B-B899-943B6D737C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 anchor="t">
            <a:normAutofit/>
          </a:bodyPr>
          <a:lstStyle/>
          <a:p>
            <a:pPr algn="ctr"/>
            <a:r>
              <a:rPr lang="en-US" b="1">
                <a:cs typeface="Calibri"/>
              </a:rPr>
              <a:t>Nest thermostat</a:t>
            </a:r>
          </a:p>
        </p:txBody>
      </p:sp>
      <p:pic>
        <p:nvPicPr>
          <p:cNvPr id="3" name="Picture 4" descr="A close up of a speaker&#10;&#10;Description generated with high confidence">
            <a:extLst>
              <a:ext uri="{FF2B5EF4-FFF2-40B4-BE49-F238E27FC236}">
                <a16:creationId xmlns:a16="http://schemas.microsoft.com/office/drawing/2014/main" id="{EFFE1106-3707-470D-BECF-592853B6A006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1936870" y="2481693"/>
            <a:ext cx="3378200" cy="3378200"/>
          </a:xfrm>
          <a:prstGeom prst="rect">
            <a:avLst/>
          </a:prstGeom>
        </p:spPr>
      </p:pic>
      <p:pic>
        <p:nvPicPr>
          <p:cNvPr id="9" name="Picture 4" descr="A close up of a device&#10;&#10;Description generated with high confidence">
            <a:extLst>
              <a:ext uri="{FF2B5EF4-FFF2-40B4-BE49-F238E27FC236}">
                <a16:creationId xmlns:a16="http://schemas.microsoft.com/office/drawing/2014/main" id="{578EAE93-8218-4F62-B4D4-A5F0AD0647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8732" y="2691026"/>
            <a:ext cx="2476136" cy="2476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1830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741B58E-3B65-4A01-A276-975AB2CF8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AAC67C3-831B-4AB1-A259-DFB839CAFA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AE66AD-2147-4D2D-A429-86C3271CB3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605896"/>
            <a:ext cx="3084844" cy="5646208"/>
          </a:xfrm>
        </p:spPr>
        <p:txBody>
          <a:bodyPr anchor="ctr">
            <a:normAutofit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</a:rPr>
              <a:t>Objective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54B3F04-9EAC-45C0-B3CE-0387EEA10A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A398D3-C71B-45C9-98D5-673EC7FEE6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42016" y="605896"/>
            <a:ext cx="6413663" cy="564620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/>
              <a:t>The objective of this project is to design a</a:t>
            </a:r>
            <a:r>
              <a:rPr lang="en-US" sz="3200" dirty="0">
                <a:cs typeface="Calibri"/>
              </a:rPr>
              <a:t> voice-controlled system using IoT technology that will allow a user to control appliances with spoken commands &amp; </a:t>
            </a:r>
            <a:r>
              <a:rPr lang="en-US" sz="3200">
                <a:cs typeface="Calibri"/>
              </a:rPr>
              <a:t>an </a:t>
            </a:r>
            <a:r>
              <a:rPr lang="en-US" sz="3200" dirty="0">
                <a:cs typeface="Calibri"/>
              </a:rPr>
              <a:t>open/close system that will notify </a:t>
            </a:r>
            <a:r>
              <a:rPr lang="en-US" sz="3200">
                <a:cs typeface="Calibri"/>
              </a:rPr>
              <a:t>users </a:t>
            </a:r>
            <a:r>
              <a:rPr lang="en-US" sz="3200" dirty="0">
                <a:cs typeface="Calibri"/>
              </a:rPr>
              <a:t>if </a:t>
            </a:r>
            <a:r>
              <a:rPr lang="en-US" sz="3200">
                <a:cs typeface="Calibri"/>
              </a:rPr>
              <a:t>the </a:t>
            </a:r>
            <a:r>
              <a:rPr lang="en-US" sz="3200" dirty="0">
                <a:cs typeface="Calibri"/>
              </a:rPr>
              <a:t>door</a:t>
            </a:r>
            <a:r>
              <a:rPr lang="en-US" sz="3200">
                <a:cs typeface="Calibri"/>
              </a:rPr>
              <a:t>, window, etc.</a:t>
            </a:r>
            <a:r>
              <a:rPr lang="en-US" sz="3200" dirty="0">
                <a:cs typeface="Calibri"/>
              </a:rPr>
              <a:t> is open</a:t>
            </a:r>
          </a:p>
        </p:txBody>
      </p:sp>
    </p:spTree>
    <p:extLst>
      <p:ext uri="{BB962C8B-B14F-4D97-AF65-F5344CB8AC3E}">
        <p14:creationId xmlns:p14="http://schemas.microsoft.com/office/powerpoint/2010/main" val="8550611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CECF0FC6-D57B-48B6-9036-F4FFD91A4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3DA297-8AC2-450E-9DBD-26E8334FBF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932" y="286603"/>
            <a:ext cx="6750987" cy="1450757"/>
          </a:xfrm>
        </p:spPr>
        <p:txBody>
          <a:bodyPr>
            <a:normAutofit/>
          </a:bodyPr>
          <a:lstStyle/>
          <a:p>
            <a:pPr algn="ctr"/>
            <a:r>
              <a:rPr lang="en-US">
                <a:solidFill>
                  <a:schemeClr val="accent2"/>
                </a:solidFill>
                <a:cs typeface="Calibri Light"/>
              </a:rPr>
              <a:t>Design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432F10-35D6-4670-9259-B369546391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4204" y="2023962"/>
            <a:ext cx="6697715" cy="3845131"/>
          </a:xfrm>
        </p:spPr>
        <p:txBody>
          <a:bodyPr vert="horz" lIns="0" tIns="45720" rIns="0" bIns="45720" rtlCol="0" anchor="t">
            <a:normAutofit/>
          </a:bodyPr>
          <a:lstStyle/>
          <a:p>
            <a:pPr marL="457200" indent="-457200">
              <a:buAutoNum type="arabicPeriod"/>
            </a:pPr>
            <a:r>
              <a:rPr lang="en-US">
                <a:solidFill>
                  <a:srgbClr val="404040"/>
                </a:solidFill>
                <a:cs typeface="Calibri"/>
              </a:rPr>
              <a:t>Lights (Lamp) will be controlled by voice</a:t>
            </a:r>
            <a:endParaRPr lang="en-US">
              <a:cs typeface="Calibri"/>
            </a:endParaRPr>
          </a:p>
          <a:p>
            <a:pPr marL="457200" indent="-457200">
              <a:buAutoNum type="arabicPeriod"/>
            </a:pPr>
            <a:r>
              <a:rPr lang="en-US">
                <a:solidFill>
                  <a:srgbClr val="404040"/>
                </a:solidFill>
                <a:cs typeface="Calibri"/>
              </a:rPr>
              <a:t>Temperature functions will be controlled by voice</a:t>
            </a:r>
            <a:endParaRPr lang="en-US"/>
          </a:p>
          <a:p>
            <a:pPr marL="457200" indent="-457200">
              <a:buAutoNum type="arabicPeriod"/>
            </a:pPr>
            <a:r>
              <a:rPr lang="en-US">
                <a:solidFill>
                  <a:srgbClr val="404040"/>
                </a:solidFill>
                <a:cs typeface="Calibri"/>
              </a:rPr>
              <a:t>Television functions will be controlled by voice</a:t>
            </a:r>
            <a:endParaRPr lang="en-US">
              <a:cs typeface="Calibri"/>
            </a:endParaRPr>
          </a:p>
          <a:p>
            <a:pPr marL="457200" indent="-457200">
              <a:buAutoNum type="arabicPeriod"/>
            </a:pPr>
            <a:r>
              <a:rPr lang="en-US">
                <a:solidFill>
                  <a:srgbClr val="404040"/>
                </a:solidFill>
                <a:cs typeface="Calibri"/>
              </a:rPr>
              <a:t>User will be notified with front door is opened</a:t>
            </a:r>
            <a:endParaRPr lang="en-US">
              <a:solidFill>
                <a:srgbClr val="010000"/>
              </a:solidFill>
              <a:cs typeface="Calibri"/>
            </a:endParaRPr>
          </a:p>
          <a:p>
            <a:pPr marL="457200" indent="-457200">
              <a:buAutoNum type="arabicPeriod"/>
            </a:pPr>
            <a:r>
              <a:rPr lang="en-US">
                <a:solidFill>
                  <a:srgbClr val="404040"/>
                </a:solidFill>
                <a:cs typeface="Calibri"/>
              </a:rPr>
              <a:t>Current &amp; target temperature as well as unit setting will be displayed </a:t>
            </a:r>
          </a:p>
          <a:p>
            <a:pPr marL="457200" indent="-457200">
              <a:buAutoNum type="arabicPeriod"/>
            </a:pPr>
            <a:r>
              <a:rPr lang="en-US">
                <a:solidFill>
                  <a:srgbClr val="404040"/>
                </a:solidFill>
                <a:cs typeface="Calibri"/>
              </a:rPr>
              <a:t>Will use AVS (Alexa Voice Services) for voice control capability.</a:t>
            </a:r>
          </a:p>
          <a:p>
            <a:pPr marL="457200" indent="-457200">
              <a:buAutoNum type="arabicPeriod"/>
            </a:pPr>
            <a:endParaRPr lang="en-US">
              <a:solidFill>
                <a:srgbClr val="404040"/>
              </a:solidFill>
              <a:cs typeface="Calibri"/>
            </a:endParaRPr>
          </a:p>
          <a:p>
            <a:pPr marL="0" indent="0">
              <a:buNone/>
            </a:pPr>
            <a:endParaRPr lang="en-US">
              <a:solidFill>
                <a:srgbClr val="404040"/>
              </a:solidFill>
              <a:cs typeface="Calibri"/>
            </a:endParaRPr>
          </a:p>
          <a:p>
            <a:pPr marL="457200" indent="-457200">
              <a:buFont typeface="Calibri" panose="020F0502020204030204" pitchFamily="34" charset="0"/>
              <a:buAutoNum type="arabicPeriod"/>
            </a:pPr>
            <a:endParaRPr lang="en-US">
              <a:solidFill>
                <a:srgbClr val="010000"/>
              </a:solidFill>
              <a:cs typeface="Calibri"/>
            </a:endParaRPr>
          </a:p>
          <a:p>
            <a:pPr>
              <a:buFont typeface="Wingdings" panose="020F0502020204030204" pitchFamily="34" charset="0"/>
              <a:buChar char="§"/>
            </a:pPr>
            <a:endParaRPr lang="en-US">
              <a:solidFill>
                <a:srgbClr val="010000"/>
              </a:solidFill>
              <a:cs typeface="Calibri"/>
            </a:endParaRPr>
          </a:p>
          <a:p>
            <a:pPr>
              <a:buFont typeface="Wingdings" panose="020F0502020204030204" pitchFamily="34" charset="0"/>
              <a:buChar char="§"/>
            </a:pPr>
            <a:endParaRPr lang="en-US">
              <a:solidFill>
                <a:srgbClr val="010000"/>
              </a:solidFill>
              <a:cs typeface="Calibri"/>
            </a:endParaRPr>
          </a:p>
          <a:p>
            <a:pPr>
              <a:buFont typeface="Wingdings" panose="020F0502020204030204" pitchFamily="34" charset="0"/>
              <a:buChar char="§"/>
            </a:pPr>
            <a:endParaRPr lang="en-US">
              <a:solidFill>
                <a:srgbClr val="010000"/>
              </a:solidFill>
              <a:cs typeface="Calibri"/>
            </a:endParaRPr>
          </a:p>
          <a:p>
            <a:pPr>
              <a:buFont typeface="Wingdings" panose="020F0502020204030204" pitchFamily="34" charset="0"/>
              <a:buChar char="v"/>
            </a:pPr>
            <a:endParaRPr lang="en-US">
              <a:solidFill>
                <a:srgbClr val="404040"/>
              </a:solidFill>
              <a:cs typeface="Calibri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17A211C-5863-4303-AC3D-AEBFDF6D6A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44150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87519CD-2FFF-42E3-BB0C-FEAA828BA5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32823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5303884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CECF0FC6-D57B-48B6-9036-F4FFD91A4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DAD2A4-090C-44D4-B376-E9D0E29B24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932" y="286603"/>
            <a:ext cx="6750987" cy="1450757"/>
          </a:xfrm>
        </p:spPr>
        <p:txBody>
          <a:bodyPr>
            <a:normAutofit/>
          </a:bodyPr>
          <a:lstStyle/>
          <a:p>
            <a:pPr algn="ctr"/>
            <a:r>
              <a:rPr lang="en-US">
                <a:solidFill>
                  <a:schemeClr val="accent2"/>
                </a:solidFill>
                <a:cs typeface="Calibri Light"/>
              </a:rPr>
              <a:t>Design Constraints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B2BD6B-5EC0-4572-AD66-40FAEBBFCC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4204" y="2023962"/>
            <a:ext cx="6697715" cy="3845131"/>
          </a:xfrm>
        </p:spPr>
        <p:txBody>
          <a:bodyPr vert="horz" lIns="0" tIns="45720" rIns="0" bIns="45720" rtlCol="0" anchor="t">
            <a:normAutofit/>
          </a:bodyPr>
          <a:lstStyle/>
          <a:p>
            <a:pPr marL="457200" indent="-457200">
              <a:buAutoNum type="arabicPeriod"/>
            </a:pPr>
            <a:r>
              <a:rPr lang="en-US">
                <a:cs typeface="Calibri"/>
              </a:rPr>
              <a:t>Internet connectivity is required due to the use of IoT devices</a:t>
            </a:r>
          </a:p>
          <a:p>
            <a:pPr marL="457200" indent="-457200">
              <a:buAutoNum type="arabicPeriod"/>
            </a:pPr>
            <a:r>
              <a:rPr lang="en-US">
                <a:cs typeface="Calibri"/>
              </a:rPr>
              <a:t>$100 Budget</a:t>
            </a:r>
          </a:p>
          <a:p>
            <a:pPr>
              <a:buFont typeface="Wingdings" panose="020F0502020204030204" pitchFamily="34" charset="0"/>
              <a:buChar char="ü"/>
            </a:pPr>
            <a:endParaRPr lang="en-US">
              <a:cs typeface="Calibri"/>
            </a:endParaRPr>
          </a:p>
          <a:p>
            <a:pPr>
              <a:buFont typeface="Wingdings" panose="020F0502020204030204" pitchFamily="34" charset="0"/>
              <a:buChar char="ü"/>
            </a:pPr>
            <a:endParaRPr lang="en-US">
              <a:cs typeface="Calibri"/>
            </a:endParaRPr>
          </a:p>
          <a:p>
            <a:pPr>
              <a:buFont typeface="Wingdings" panose="020F0502020204030204" pitchFamily="34" charset="0"/>
              <a:buChar char="ü"/>
            </a:pPr>
            <a:endParaRPr lang="en-US">
              <a:cs typeface="Calibri"/>
            </a:endParaRPr>
          </a:p>
          <a:p>
            <a:pPr>
              <a:buFont typeface="Wingdings" panose="020F0502020204030204" pitchFamily="34" charset="0"/>
              <a:buChar char="ü"/>
            </a:pPr>
            <a:endParaRPr lang="en-US">
              <a:cs typeface="Calibri"/>
            </a:endParaRPr>
          </a:p>
          <a:p>
            <a:pPr>
              <a:buFont typeface="Wingdings" panose="020F0502020204030204" pitchFamily="34" charset="0"/>
              <a:buChar char="§"/>
            </a:pPr>
            <a:endParaRPr lang="en-US">
              <a:cs typeface="Calibri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17A211C-5863-4303-AC3D-AEBFDF6D6A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44150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87519CD-2FFF-42E3-BB0C-FEAA828BA5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32823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3378610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9BEAEA-850D-4E34-8031-C154281340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>
                <a:cs typeface="Calibri Light"/>
              </a:rPr>
              <a:t>Design Method</a:t>
            </a:r>
          </a:p>
        </p:txBody>
      </p:sp>
      <p:graphicFrame>
        <p:nvGraphicFramePr>
          <p:cNvPr id="4" name="Diagram 4">
            <a:extLst>
              <a:ext uri="{FF2B5EF4-FFF2-40B4-BE49-F238E27FC236}">
                <a16:creationId xmlns:a16="http://schemas.microsoft.com/office/drawing/2014/main" id="{C4D42B4A-19A1-4306-B3BB-574379421E1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49492460"/>
              </p:ext>
            </p:extLst>
          </p:nvPr>
        </p:nvGraphicFramePr>
        <p:xfrm>
          <a:off x="773690" y="1880899"/>
          <a:ext cx="10058400" cy="4022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000619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4CFCD50F-4BF3-4733-BD42-5567080A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F6307C-67A1-4DF2-A238-DCB5CAEC99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28459" y="634946"/>
            <a:ext cx="4821283" cy="1450757"/>
          </a:xfrm>
        </p:spPr>
        <p:txBody>
          <a:bodyPr>
            <a:normAutofit/>
          </a:bodyPr>
          <a:lstStyle/>
          <a:p>
            <a:r>
              <a:rPr lang="en-US">
                <a:cs typeface="Calibri Light"/>
              </a:rPr>
              <a:t>System Description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7C2466A-2320-4205-BDC2-056CD8BC2C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733" y="321733"/>
            <a:ext cx="3057906" cy="3408237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6" descr="A close up of text on a white background&#10;&#10;Description generated with very high confidence">
            <a:extLst>
              <a:ext uri="{FF2B5EF4-FFF2-40B4-BE49-F238E27FC236}">
                <a16:creationId xmlns:a16="http://schemas.microsoft.com/office/drawing/2014/main" id="{823DC5D3-2DFB-4004-8D13-F48F3AB9A0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336" y="1047726"/>
            <a:ext cx="2784700" cy="1956251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C24F77B6-3AFC-4981-A39A-15994073E1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12061" y="321733"/>
            <a:ext cx="2583939" cy="1955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622A300-A12E-4C3D-A574-71AFFA8F2B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840096" y="2085703"/>
            <a:ext cx="411480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B7D21A87-2874-4438-84BA-E02F7C6327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733" y="3879167"/>
            <a:ext cx="3057906" cy="213556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B0A69F5-520C-404C-9614-071AAE1387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28588" y="2451014"/>
            <a:ext cx="2567411" cy="3532765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4752" y="3167396"/>
            <a:ext cx="2295082" cy="2100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84CC6E-11A4-407F-93D6-8AB3540808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28459" y="2198914"/>
            <a:ext cx="4821283" cy="3670180"/>
          </a:xfrm>
        </p:spPr>
        <p:txBody>
          <a:bodyPr vert="horz" lIns="0" tIns="45720" rIns="0" bIns="45720" rtlCol="0" anchor="t">
            <a:noAutofit/>
          </a:bodyPr>
          <a:lstStyle/>
          <a:p>
            <a:r>
              <a:rPr lang="en-US" sz="2400">
                <a:cs typeface="Calibri"/>
              </a:rPr>
              <a:t>This home automation system is controlled by the Raspberry Pi. The Pi takes the role of an Amazon Echo, which receives a spoken command and then executes the command given. Design control will be created for each appliance along with programming the </a:t>
            </a:r>
            <a:r>
              <a:rPr lang="en-US" sz="2400" err="1">
                <a:cs typeface="Calibri"/>
              </a:rPr>
              <a:t>NodeMCU</a:t>
            </a:r>
            <a:r>
              <a:rPr lang="en-US" sz="2400">
                <a:cs typeface="Calibri"/>
              </a:rPr>
              <a:t>, an IoT device. This will ensure the command is executed by the appliance.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54D683B1-E7B7-4AF5-8BF1-00757F13FB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7B07ECB0-AC96-4F4F-AB0C-44EA1353CE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574684497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1122</Words>
  <Application>Microsoft Office PowerPoint</Application>
  <PresentationFormat>Widescreen</PresentationFormat>
  <Paragraphs>232</Paragraphs>
  <Slides>36</Slides>
  <Notes>0</Notes>
  <HiddenSlides>2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5" baseType="lpstr">
      <vt:lpstr>Aharoni</vt:lpstr>
      <vt:lpstr>Arial</vt:lpstr>
      <vt:lpstr>Calibri</vt:lpstr>
      <vt:lpstr>Calibri Light</vt:lpstr>
      <vt:lpstr>Cambria</vt:lpstr>
      <vt:lpstr>Copperplate Gothic Bold</vt:lpstr>
      <vt:lpstr>Times New Roman</vt:lpstr>
      <vt:lpstr>Wingdings</vt:lpstr>
      <vt:lpstr>Retrospect</vt:lpstr>
      <vt:lpstr>Design of Home Automation System Using IoT Technology</vt:lpstr>
      <vt:lpstr>Outline</vt:lpstr>
      <vt:lpstr>Introduction</vt:lpstr>
      <vt:lpstr>Examples of IoT devices on the market</vt:lpstr>
      <vt:lpstr>Objective</vt:lpstr>
      <vt:lpstr>Design Requirements</vt:lpstr>
      <vt:lpstr>Design Constraints</vt:lpstr>
      <vt:lpstr>Design Method</vt:lpstr>
      <vt:lpstr>System Description</vt:lpstr>
      <vt:lpstr>System Diagram</vt:lpstr>
      <vt:lpstr>System Function</vt:lpstr>
      <vt:lpstr>Implementation Plan</vt:lpstr>
      <vt:lpstr>Team Organization/Responsibilities</vt:lpstr>
      <vt:lpstr>Team Organization/Responsibilities (cont.)</vt:lpstr>
      <vt:lpstr>Project Timeline &amp; Delivery Plan</vt:lpstr>
      <vt:lpstr>PowerPoint Presentation</vt:lpstr>
      <vt:lpstr>Implementation of Task 1</vt:lpstr>
      <vt:lpstr>Implementation of Task 2</vt:lpstr>
      <vt:lpstr>Implementation of Task 3</vt:lpstr>
      <vt:lpstr>Implementation of Task 4.1</vt:lpstr>
      <vt:lpstr>Implementation of Task 4.2</vt:lpstr>
      <vt:lpstr>Implementation of Task 4.3</vt:lpstr>
      <vt:lpstr>PowerPoint Presentation</vt:lpstr>
      <vt:lpstr>Implementation of Task 5.1  </vt:lpstr>
      <vt:lpstr>Implementation of Task 5.1 (cont.)</vt:lpstr>
      <vt:lpstr>Implementation of Task 5.2 </vt:lpstr>
      <vt:lpstr>Implementation of Task 5.2 (cont.) </vt:lpstr>
      <vt:lpstr>Implementation of Task 5.2 (cont.) </vt:lpstr>
      <vt:lpstr>Implementation of Task 5.3 </vt:lpstr>
      <vt:lpstr>Implementation of Task 6.1</vt:lpstr>
      <vt:lpstr>Implementation of Task 6.1 (cont.)</vt:lpstr>
      <vt:lpstr>Implementation of Task 6.2 </vt:lpstr>
      <vt:lpstr>Implementation of Task 7.1 </vt:lpstr>
      <vt:lpstr>Implementation of Task 7.1 (cont.) </vt:lpstr>
      <vt:lpstr>ABET Outcomes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 of Home Automation System Using IoT Technology</dc:title>
  <dc:creator>Iwuala, Ndubuisi D</dc:creator>
  <cp:lastModifiedBy>Iwuala, Ndubuisi D</cp:lastModifiedBy>
  <cp:revision>1</cp:revision>
  <dcterms:created xsi:type="dcterms:W3CDTF">2018-11-27T04:10:50Z</dcterms:created>
  <dcterms:modified xsi:type="dcterms:W3CDTF">2018-12-04T21:30:52Z</dcterms:modified>
</cp:coreProperties>
</file>